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76" r:id="rId2"/>
    <p:sldId id="379" r:id="rId3"/>
    <p:sldId id="380" r:id="rId4"/>
    <p:sldId id="381" r:id="rId5"/>
    <p:sldId id="382" r:id="rId6"/>
    <p:sldId id="384" r:id="rId7"/>
    <p:sldId id="376" r:id="rId8"/>
    <p:sldId id="377" r:id="rId9"/>
    <p:sldId id="378" r:id="rId10"/>
    <p:sldId id="291" r:id="rId11"/>
    <p:sldId id="294" r:id="rId12"/>
    <p:sldId id="386" r:id="rId13"/>
    <p:sldId id="299" r:id="rId14"/>
    <p:sldId id="406" r:id="rId15"/>
    <p:sldId id="317" r:id="rId16"/>
    <p:sldId id="322" r:id="rId17"/>
    <p:sldId id="326" r:id="rId18"/>
    <p:sldId id="327" r:id="rId19"/>
    <p:sldId id="330" r:id="rId20"/>
    <p:sldId id="408" r:id="rId21"/>
    <p:sldId id="412" r:id="rId22"/>
    <p:sldId id="411" r:id="rId23"/>
    <p:sldId id="332" r:id="rId24"/>
    <p:sldId id="336" r:id="rId25"/>
    <p:sldId id="337" r:id="rId26"/>
    <p:sldId id="338" r:id="rId27"/>
    <p:sldId id="413" r:id="rId28"/>
    <p:sldId id="414" r:id="rId29"/>
    <p:sldId id="416" r:id="rId30"/>
    <p:sldId id="340" r:id="rId31"/>
    <p:sldId id="419" r:id="rId32"/>
    <p:sldId id="349" r:id="rId33"/>
    <p:sldId id="351" r:id="rId34"/>
    <p:sldId id="352" r:id="rId35"/>
    <p:sldId id="353" r:id="rId36"/>
    <p:sldId id="354" r:id="rId37"/>
    <p:sldId id="356" r:id="rId38"/>
    <p:sldId id="426" r:id="rId39"/>
  </p:sldIdLst>
  <p:sldSz cx="9144000" cy="6858000" type="screen4x3"/>
  <p:notesSz cx="6858000" cy="9144000"/>
  <p:defaultTextStyle>
    <a:defPPr>
      <a:defRPr lang="en-US"/>
    </a:defPPr>
    <a:lvl1pPr algn="l" rtl="0" fontAlgn="base">
      <a:spcBef>
        <a:spcPct val="0"/>
      </a:spcBef>
      <a:spcAft>
        <a:spcPct val="0"/>
      </a:spcAft>
      <a:defRPr sz="2200" kern="1200">
        <a:solidFill>
          <a:schemeClr val="tx1"/>
        </a:solidFill>
        <a:latin typeface="Arial" charset="0"/>
        <a:ea typeface="+mn-ea"/>
        <a:cs typeface="+mn-cs"/>
      </a:defRPr>
    </a:lvl1pPr>
    <a:lvl2pPr marL="457200" algn="l" rtl="0" fontAlgn="base">
      <a:spcBef>
        <a:spcPct val="0"/>
      </a:spcBef>
      <a:spcAft>
        <a:spcPct val="0"/>
      </a:spcAft>
      <a:defRPr sz="2200" kern="1200">
        <a:solidFill>
          <a:schemeClr val="tx1"/>
        </a:solidFill>
        <a:latin typeface="Arial" charset="0"/>
        <a:ea typeface="+mn-ea"/>
        <a:cs typeface="+mn-cs"/>
      </a:defRPr>
    </a:lvl2pPr>
    <a:lvl3pPr marL="914400" algn="l" rtl="0" fontAlgn="base">
      <a:spcBef>
        <a:spcPct val="0"/>
      </a:spcBef>
      <a:spcAft>
        <a:spcPct val="0"/>
      </a:spcAft>
      <a:defRPr sz="2200" kern="1200">
        <a:solidFill>
          <a:schemeClr val="tx1"/>
        </a:solidFill>
        <a:latin typeface="Arial" charset="0"/>
        <a:ea typeface="+mn-ea"/>
        <a:cs typeface="+mn-cs"/>
      </a:defRPr>
    </a:lvl3pPr>
    <a:lvl4pPr marL="1371600" algn="l" rtl="0" fontAlgn="base">
      <a:spcBef>
        <a:spcPct val="0"/>
      </a:spcBef>
      <a:spcAft>
        <a:spcPct val="0"/>
      </a:spcAft>
      <a:defRPr sz="2200" kern="1200">
        <a:solidFill>
          <a:schemeClr val="tx1"/>
        </a:solidFill>
        <a:latin typeface="Arial" charset="0"/>
        <a:ea typeface="+mn-ea"/>
        <a:cs typeface="+mn-cs"/>
      </a:defRPr>
    </a:lvl4pPr>
    <a:lvl5pPr marL="1828800" algn="l"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399"/>
    <a:srgbClr val="008000"/>
    <a:srgbClr val="4D4D4D"/>
    <a:srgbClr val="FF0000"/>
    <a:srgbClr val="76BCDC"/>
    <a:srgbClr val="FFCC00"/>
    <a:srgbClr val="3333CC"/>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56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76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0C41FC60-D098-40FB-9DCD-60D8DBA632E1}" type="slidenum">
              <a:rPr lang="en-US"/>
              <a:pPr>
                <a:defRPr/>
              </a:pPr>
              <a:t>‹#›</a:t>
            </a:fld>
            <a:endParaRPr lang="en-US"/>
          </a:p>
        </p:txBody>
      </p:sp>
    </p:spTree>
    <p:extLst>
      <p:ext uri="{BB962C8B-B14F-4D97-AF65-F5344CB8AC3E}">
        <p14:creationId xmlns:p14="http://schemas.microsoft.com/office/powerpoint/2010/main" val="30049699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70186634-1797-4E6B-A28E-04A1552C7982}" type="slidenum">
              <a:rPr lang="en-US" smtClean="0"/>
              <a:pPr/>
              <a:t>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213987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7F2206EA-5208-404F-8B7D-68E99D4962AE}" type="slidenum">
              <a:rPr lang="en-US" smtClean="0"/>
              <a:pPr/>
              <a:t>10</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200800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3418CF65-961B-4702-834C-AB1D90219E49}" type="slidenum">
              <a:rPr lang="en-US" smtClean="0"/>
              <a:pPr/>
              <a:t>11</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069008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0CCE3682-37AD-4D78-98F3-CC3FDA70AB1A}" type="slidenum">
              <a:rPr lang="en-US" smtClean="0"/>
              <a:pPr/>
              <a:t>12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6417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D1A49F19-0E9F-4B9D-BBE1-93E03B4C0801}" type="slidenum">
              <a:rPr lang="en-US" smtClean="0"/>
              <a:pPr/>
              <a:t>13</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697503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7B59604B-10CF-4154-9DD9-A56A85997640}" type="slidenum">
              <a:rPr lang="en-US" smtClean="0"/>
              <a:pPr/>
              <a:t>14</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48843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645B0AC0-9D51-41B8-87E0-539AC4E9C4E1}" type="slidenum">
              <a:rPr lang="en-US" smtClean="0"/>
              <a:pPr/>
              <a:t>15</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531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ACB9E023-5177-4417-A5B8-60074EF72667}" type="slidenum">
              <a:rPr lang="en-US" smtClean="0"/>
              <a:pPr/>
              <a:t>16</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49452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miter lim="800000"/>
            <a:headEnd/>
            <a:tailEnd/>
          </a:ln>
        </p:spPr>
        <p:txBody>
          <a:bodyPr/>
          <a:lstStyle/>
          <a:p>
            <a:fld id="{D41C47EE-86C2-4F3A-B513-ED0212D7CF7E}" type="slidenum">
              <a:rPr lang="en-US" smtClean="0"/>
              <a:pPr/>
              <a:t>17</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4724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fld id="{44EE105B-A3E7-4B84-8A68-45AB1E3164F2}" type="slidenum">
              <a:rPr lang="en-US" smtClean="0"/>
              <a:pPr/>
              <a:t>18</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578141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miter lim="800000"/>
            <a:headEnd/>
            <a:tailEnd/>
          </a:ln>
        </p:spPr>
        <p:txBody>
          <a:bodyPr/>
          <a:lstStyle/>
          <a:p>
            <a:fld id="{E6A738DE-AD35-4D83-943F-3F999C53DD7B}" type="slidenum">
              <a:rPr lang="en-US" smtClean="0"/>
              <a:pPr/>
              <a:t>19</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74760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A419FA23-4665-4780-8A65-B7C6747A8FF5}" type="slidenum">
              <a:rPr lang="en-US" smtClean="0"/>
              <a:pPr/>
              <a:t>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071170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miter lim="800000"/>
            <a:headEnd/>
            <a:tailEnd/>
          </a:ln>
        </p:spPr>
        <p:txBody>
          <a:bodyPr/>
          <a:lstStyle/>
          <a:p>
            <a:fld id="{37BD6E83-8878-4168-804B-44C2083F653C}" type="slidenum">
              <a:rPr lang="en-US" smtClean="0"/>
              <a:pPr/>
              <a:t>20</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3918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9E0E19B4-F6FC-4CAC-B819-7D5A7FCA5145}" type="slidenum">
              <a:rPr lang="en-US" smtClean="0"/>
              <a:pPr/>
              <a:t>21</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29302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B96EE602-1A69-409B-B20B-9FDEC26167D8}" type="slidenum">
              <a:rPr lang="en-US" smtClean="0"/>
              <a:pPr/>
              <a:t>22</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725982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681E6F5C-EFD7-49A5-A541-4F6159B87597}" type="slidenum">
              <a:rPr lang="en-US" smtClean="0"/>
              <a:pPr/>
              <a:t>23</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56964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miter lim="800000"/>
            <a:headEnd/>
            <a:tailEnd/>
          </a:ln>
        </p:spPr>
        <p:txBody>
          <a:bodyPr/>
          <a:lstStyle/>
          <a:p>
            <a:fld id="{2D063C2C-9011-4AF8-8C50-794DA4E2772B}" type="slidenum">
              <a:rPr lang="en-US" smtClean="0"/>
              <a:pPr/>
              <a:t>24</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07578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EA77F82E-07EE-4F13-86B5-ABBB167463D7}" type="slidenum">
              <a:rPr lang="en-US" smtClean="0"/>
              <a:pPr/>
              <a:t>25</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936665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miter lim="800000"/>
            <a:headEnd/>
            <a:tailEnd/>
          </a:ln>
        </p:spPr>
        <p:txBody>
          <a:bodyPr/>
          <a:lstStyle/>
          <a:p>
            <a:fld id="{AA50385D-B75B-415D-8E16-41BDD18F80FF}" type="slidenum">
              <a:rPr lang="en-US" smtClean="0"/>
              <a:pPr/>
              <a:t>26</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788657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30C61785-BE6C-4B57-A74A-9D7CCA214235}" type="slidenum">
              <a:rPr lang="en-US" smtClean="0"/>
              <a:pPr/>
              <a:t>27</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777016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56185283-4FA6-493D-8788-5D9BDD9E16A8}" type="slidenum">
              <a:rPr lang="en-US" smtClean="0"/>
              <a:pPr/>
              <a:t>28</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385605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51A28D6B-D45E-4008-9F05-6D216B45CD9F}" type="slidenum">
              <a:rPr lang="en-US" smtClean="0"/>
              <a:pPr/>
              <a:t>29</a:t>
            </a:fld>
            <a:endParaRPr lang="en-US"/>
          </a:p>
        </p:txBody>
      </p:sp>
      <p:sp>
        <p:nvSpPr>
          <p:cNvPr id="130051" name="Rectangle 2"/>
          <p:cNvSpPr>
            <a:spLocks noGrp="1" noRot="1" noChangeAspect="1" noChangeArrowheads="1" noTextEdit="1"/>
          </p:cNvSpPr>
          <p:nvPr>
            <p:ph type="sldImg"/>
          </p:nvPr>
        </p:nvSpPr>
        <p:spPr>
          <a:xfrm>
            <a:off x="1338263" y="914400"/>
            <a:ext cx="4181475" cy="3135313"/>
          </a:xfrm>
          <a:solidFill>
            <a:srgbClr val="FFFFFF"/>
          </a:solidFill>
          <a:ln/>
        </p:spPr>
      </p:sp>
      <p:sp>
        <p:nvSpPr>
          <p:cNvPr id="130052" name="Rectangle 3"/>
          <p:cNvSpPr>
            <a:spLocks noGrp="1" noChangeArrowheads="1"/>
          </p:cNvSpPr>
          <p:nvPr>
            <p:ph type="body" idx="1"/>
          </p:nvPr>
        </p:nvSpPr>
        <p:spPr>
          <a:xfrm>
            <a:off x="1046163" y="4352925"/>
            <a:ext cx="4772025" cy="3479800"/>
          </a:xfrm>
          <a:noFill/>
        </p:spPr>
        <p:txBody>
          <a:bodyPr wrap="none" anchor="ctr"/>
          <a:lstStyle/>
          <a:p>
            <a:pPr eaLnBrk="1" hangingPunct="1"/>
            <a:endParaRPr lang="en-US"/>
          </a:p>
        </p:txBody>
      </p:sp>
    </p:spTree>
    <p:extLst>
      <p:ext uri="{BB962C8B-B14F-4D97-AF65-F5344CB8AC3E}">
        <p14:creationId xmlns:p14="http://schemas.microsoft.com/office/powerpoint/2010/main" val="141092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miter lim="800000"/>
            <a:headEnd/>
            <a:tailEnd/>
          </a:ln>
        </p:spPr>
        <p:txBody>
          <a:bodyPr/>
          <a:lstStyle/>
          <a:p>
            <a:fld id="{A47276EE-8768-480F-925F-A6D39D43D358}" type="slidenum">
              <a:rPr lang="en-US" smtClean="0"/>
              <a:pPr/>
              <a:t>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1095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miter lim="800000"/>
            <a:headEnd/>
            <a:tailEnd/>
          </a:ln>
        </p:spPr>
        <p:txBody>
          <a:bodyPr/>
          <a:lstStyle/>
          <a:p>
            <a:fld id="{4E4E70AF-96D7-4AAD-98DD-B0846004A09F}" type="slidenum">
              <a:rPr lang="en-US" smtClean="0"/>
              <a:pPr/>
              <a:t>30</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r>
              <a:rPr lang="en-US"/>
              <a:t>The LFR is one of the six Gen IV Nuclear energy system concepts being researched by 11 different countries. </a:t>
            </a:r>
          </a:p>
          <a:p>
            <a:pPr eaLnBrk="1" hangingPunct="1"/>
            <a:endParaRPr lang="en-US"/>
          </a:p>
          <a:p>
            <a:pPr eaLnBrk="1" hangingPunct="1"/>
            <a:r>
              <a:rPr lang="en-US"/>
              <a:t> The LFR has several power options with a range of plant ratings, including a battery of 50-150 MWe that features a very long refueling interval, a modular system rated at 300-400 MWe, and a large monolithic plant option at 1200 MWe. The nuclear battery is very attractive for deployment in remote locations (Alaska, Hawaii, Japan) and developing counties.  </a:t>
            </a:r>
          </a:p>
          <a:p>
            <a:pPr eaLnBrk="1" hangingPunct="1"/>
            <a:endParaRPr lang="en-US"/>
          </a:p>
          <a:p>
            <a:pPr eaLnBrk="1" hangingPunct="1"/>
            <a:r>
              <a:rPr lang="en-US"/>
              <a:t>Another type of nuclear battery is the Toshiba 4S….(next slide)</a:t>
            </a:r>
          </a:p>
        </p:txBody>
      </p:sp>
    </p:spTree>
    <p:extLst>
      <p:ext uri="{BB962C8B-B14F-4D97-AF65-F5344CB8AC3E}">
        <p14:creationId xmlns:p14="http://schemas.microsoft.com/office/powerpoint/2010/main" val="3282990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miter lim="800000"/>
            <a:headEnd/>
            <a:tailEnd/>
          </a:ln>
        </p:spPr>
        <p:txBody>
          <a:bodyPr/>
          <a:lstStyle/>
          <a:p>
            <a:fld id="{BB5A672A-9701-4E8C-860D-9DA56BFB3B86}" type="slidenum">
              <a:rPr lang="en-US" smtClean="0"/>
              <a:pPr/>
              <a:t>31</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689438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miter lim="800000"/>
            <a:headEnd/>
            <a:tailEnd/>
          </a:ln>
        </p:spPr>
        <p:txBody>
          <a:bodyPr/>
          <a:lstStyle/>
          <a:p>
            <a:fld id="{F2336919-9D2E-4873-AFD8-38DD0EBE4FCA}" type="slidenum">
              <a:rPr lang="en-US" smtClean="0"/>
              <a:pPr/>
              <a:t>32</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998404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miter lim="800000"/>
            <a:headEnd/>
            <a:tailEnd/>
          </a:ln>
        </p:spPr>
        <p:txBody>
          <a:bodyPr/>
          <a:lstStyle/>
          <a:p>
            <a:fld id="{2828534D-02FD-4882-900D-2ABBBA8D7072}" type="slidenum">
              <a:rPr lang="en-US" smtClean="0"/>
              <a:pPr/>
              <a:t>33</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03213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miter lim="800000"/>
            <a:headEnd/>
            <a:tailEnd/>
          </a:ln>
        </p:spPr>
        <p:txBody>
          <a:bodyPr/>
          <a:lstStyle/>
          <a:p>
            <a:fld id="{F848CAD7-1E4F-438D-8784-F6B9763DA5D8}" type="slidenum">
              <a:rPr lang="en-US" smtClean="0"/>
              <a:pPr/>
              <a:t>34</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19216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1A9B1A37-1D20-4611-9209-2073A6CC72C5}" type="slidenum">
              <a:rPr lang="en-US" smtClean="0"/>
              <a:pPr/>
              <a:t>35</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622684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miter lim="800000"/>
            <a:headEnd/>
            <a:tailEnd/>
          </a:ln>
        </p:spPr>
        <p:txBody>
          <a:bodyPr/>
          <a:lstStyle/>
          <a:p>
            <a:fld id="{2684DE0D-883B-42F0-A851-65D3BD25487A}" type="slidenum">
              <a:rPr lang="en-US" smtClean="0"/>
              <a:pPr/>
              <a:t>36</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02050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miter lim="800000"/>
            <a:headEnd/>
            <a:tailEnd/>
          </a:ln>
        </p:spPr>
        <p:txBody>
          <a:bodyPr/>
          <a:lstStyle/>
          <a:p>
            <a:fld id="{A3202986-C9CD-46D3-943C-000DEF68D990}" type="slidenum">
              <a:rPr lang="en-US" smtClean="0"/>
              <a:pPr/>
              <a:t>37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719636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miter lim="800000"/>
            <a:headEnd/>
            <a:tailEnd/>
          </a:ln>
        </p:spPr>
        <p:txBody>
          <a:bodyPr/>
          <a:lstStyle/>
          <a:p>
            <a:fld id="{F34C23AF-FCBC-4B09-9072-9651F873D23F}" type="slidenum">
              <a:rPr lang="en-US" smtClean="0"/>
              <a:pPr/>
              <a:t>38</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5346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9410DBFA-9DDD-495A-A7C7-1504C0E3C8F9}" type="slidenum">
              <a:rPr lang="en-US" smtClean="0"/>
              <a:pPr/>
              <a:t>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938029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miter lim="800000"/>
            <a:headEnd/>
            <a:tailEnd/>
          </a:ln>
        </p:spPr>
        <p:txBody>
          <a:bodyPr/>
          <a:lstStyle/>
          <a:p>
            <a:fld id="{2A0AADCB-BD12-4F17-BE33-9315E2EE1D70}" type="slidenum">
              <a:rPr lang="en-US" smtClean="0"/>
              <a:pPr/>
              <a:t>5</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51346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97A5BF1D-D75F-4182-B24B-7AC884EF0FC9}" type="slidenum">
              <a:rPr lang="en-US" smtClean="0"/>
              <a:pPr/>
              <a:t>6</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2836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E9417BF2-874E-49DD-9232-D21E7DB0454B}" type="slidenum">
              <a:rPr lang="en-US" smtClean="0"/>
              <a:pPr/>
              <a:t>7</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2211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6784BE25-0EFC-4EAE-828E-C3AEAEEF4D64}" type="slidenum">
              <a:rPr lang="en-US" smtClean="0"/>
              <a:pPr/>
              <a:t>8</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69784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C6C6DBC6-2E55-4A87-8750-AE31C70F3A30}" type="slidenum">
              <a:rPr lang="en-US" smtClean="0"/>
              <a:pPr/>
              <a:t>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6788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153962-CC11-424B-BE05-48D700994A6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0B4836-6C36-4200-B1E7-E5A882C1203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77CC77-C715-4188-93A5-968704DE7CE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3DEB42-B04D-448F-AEF1-18AEA01DBCA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A2AABDB-3BFF-4EE7-8BCE-0C6CF284797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EEEFF24-027E-4813-A0D2-1A9BDD65505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60675B-01AA-42EF-A5F9-CCEBD5FC166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297FE1A-2BFF-40C5-BF58-5973C4B2CA0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DE2692-D948-4AED-B81A-6E1A382C2E0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DA1EE4F-F0FD-47FA-9AD8-CFC3B217263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B424679-6BA9-4041-B574-2F23846D960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07EBA8D-4F13-4E0E-A72C-11CB2BA2507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7D2B75-AC94-4EA1-8B55-D83FCCF58D9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4A2926-0EB9-4E46-A47C-EB4117D6724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alpha val="40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93139309-BDAD-41DF-B5D2-CAF668AD5F0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0.jpeg"/><Relationship Id="rId18" Type="http://schemas.openxmlformats.org/officeDocument/2006/relationships/image" Target="../media/image23.jpeg"/><Relationship Id="rId3" Type="http://schemas.openxmlformats.org/officeDocument/2006/relationships/hyperlink" Target="http://www.anawa.org.au/mining/index.html" TargetMode="External"/><Relationship Id="rId21" Type="http://schemas.openxmlformats.org/officeDocument/2006/relationships/image" Target="../media/image25.jpeg"/><Relationship Id="rId7" Type="http://schemas.openxmlformats.org/officeDocument/2006/relationships/image" Target="../media/image15.jpeg"/><Relationship Id="rId12" Type="http://schemas.openxmlformats.org/officeDocument/2006/relationships/image" Target="../media/image19.jpeg"/><Relationship Id="rId17" Type="http://schemas.openxmlformats.org/officeDocument/2006/relationships/hyperlink" Target="http://www.anawa.org.au/chain/reprocessing.html" TargetMode="External"/><Relationship Id="rId2" Type="http://schemas.openxmlformats.org/officeDocument/2006/relationships/notesSlide" Target="../notesSlides/notesSlide10.xml"/><Relationship Id="rId16" Type="http://schemas.openxmlformats.org/officeDocument/2006/relationships/image" Target="../media/image22.jpeg"/><Relationship Id="rId20"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jpeg"/><Relationship Id="rId5" Type="http://schemas.openxmlformats.org/officeDocument/2006/relationships/hyperlink" Target="http://www.anawa.org.au/mining/tailings.html" TargetMode="External"/><Relationship Id="rId15" Type="http://schemas.openxmlformats.org/officeDocument/2006/relationships/image" Target="../media/image21.jpeg"/><Relationship Id="rId10" Type="http://schemas.openxmlformats.org/officeDocument/2006/relationships/hyperlink" Target="http://en.wikipedia.org/wiki/Image:Gas_centrifuge_cascade.jpg" TargetMode="External"/><Relationship Id="rId19" Type="http://schemas.openxmlformats.org/officeDocument/2006/relationships/hyperlink" Target="http://en.wikipedia.org/wiki/Image:Tour_group_entering_North_Portal_of_Yucca_Mountain.jpg" TargetMode="External"/><Relationship Id="rId4" Type="http://schemas.openxmlformats.org/officeDocument/2006/relationships/image" Target="../media/image13.jpeg"/><Relationship Id="rId9" Type="http://schemas.openxmlformats.org/officeDocument/2006/relationships/image" Target="../media/image17.jpeg"/><Relationship Id="rId14" Type="http://schemas.openxmlformats.org/officeDocument/2006/relationships/hyperlink" Target="http://www.anawa.org.au/waste/interim.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a:xfrm>
            <a:off x="1447800" y="685800"/>
            <a:ext cx="7772400" cy="1470025"/>
          </a:xfrm>
        </p:spPr>
        <p:txBody>
          <a:bodyPr/>
          <a:lstStyle/>
          <a:p>
            <a:pPr eaLnBrk="1" hangingPunct="1"/>
            <a:r>
              <a:rPr lang="en-US" dirty="0"/>
              <a:t>The Nuclear Fuel Cycle</a:t>
            </a:r>
          </a:p>
        </p:txBody>
      </p:sp>
      <p:pic>
        <p:nvPicPr>
          <p:cNvPr id="2052" name="Picture 5" descr="http://t2.gstatic.com/images?q=tbn:ANd9GcQVn-IHVTgvSbtFc8Z7LWX13I75X0bI3c6PDIUNgFYCI9vOSD9s"/>
          <p:cNvPicPr>
            <a:picLocks noChangeAspect="1" noChangeArrowheads="1"/>
          </p:cNvPicPr>
          <p:nvPr/>
        </p:nvPicPr>
        <p:blipFill>
          <a:blip r:embed="rId3" cstate="print"/>
          <a:srcRect/>
          <a:stretch>
            <a:fillRect/>
          </a:stretch>
        </p:blipFill>
        <p:spPr bwMode="auto">
          <a:xfrm>
            <a:off x="490538" y="4287837"/>
            <a:ext cx="3962400" cy="2570163"/>
          </a:xfrm>
          <a:prstGeom prst="rect">
            <a:avLst/>
          </a:prstGeom>
          <a:noFill/>
          <a:ln w="9525">
            <a:noFill/>
            <a:miter lim="800000"/>
            <a:headEnd/>
            <a:tailEnd/>
          </a:ln>
        </p:spPr>
      </p:pic>
      <p:pic>
        <p:nvPicPr>
          <p:cNvPr id="2053" name="Picture 6" descr="C:\Users\Sheldon\Pictures\fuelcycle.gif"/>
          <p:cNvPicPr>
            <a:picLocks noChangeAspect="1" noChangeArrowheads="1"/>
          </p:cNvPicPr>
          <p:nvPr/>
        </p:nvPicPr>
        <p:blipFill>
          <a:blip r:embed="rId4" cstate="print"/>
          <a:srcRect/>
          <a:stretch>
            <a:fillRect/>
          </a:stretch>
        </p:blipFill>
        <p:spPr bwMode="auto">
          <a:xfrm>
            <a:off x="5181600" y="4411662"/>
            <a:ext cx="3371850" cy="2324100"/>
          </a:xfrm>
          <a:prstGeom prst="rect">
            <a:avLst/>
          </a:prstGeom>
          <a:noFill/>
          <a:ln w="9525">
            <a:noFill/>
            <a:miter lim="800000"/>
            <a:headEnd/>
            <a:tailEnd/>
          </a:ln>
        </p:spPr>
      </p:pic>
      <p:pic>
        <p:nvPicPr>
          <p:cNvPr id="2054" name="Picture 7" descr="C:\Users\Sheldon\Pictures\Uranium.jpg"/>
          <p:cNvPicPr>
            <a:picLocks noChangeAspect="1" noChangeArrowheads="1"/>
          </p:cNvPicPr>
          <p:nvPr/>
        </p:nvPicPr>
        <p:blipFill>
          <a:blip r:embed="rId5" cstate="print"/>
          <a:srcRect/>
          <a:stretch>
            <a:fillRect/>
          </a:stretch>
        </p:blipFill>
        <p:spPr bwMode="auto">
          <a:xfrm>
            <a:off x="-28433" y="-30162"/>
            <a:ext cx="2133600" cy="3319463"/>
          </a:xfrm>
          <a:prstGeom prst="rect">
            <a:avLst/>
          </a:prstGeom>
          <a:noFill/>
          <a:ln w="9525">
            <a:noFill/>
            <a:miter lim="800000"/>
            <a:headEnd/>
            <a:tailEnd/>
          </a:ln>
        </p:spPr>
      </p:pic>
      <p:sp>
        <p:nvSpPr>
          <p:cNvPr id="2" name="Subtitle 1"/>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0"/>
            <a:ext cx="8229600" cy="609600"/>
          </a:xfrm>
        </p:spPr>
        <p:txBody>
          <a:bodyPr/>
          <a:lstStyle/>
          <a:p>
            <a:pPr eaLnBrk="1" hangingPunct="1"/>
            <a:r>
              <a:rPr lang="en-US" sz="4000"/>
              <a:t>Graphic of Nuclear Fuel Cycle</a:t>
            </a:r>
          </a:p>
        </p:txBody>
      </p:sp>
      <p:sp>
        <p:nvSpPr>
          <p:cNvPr id="13315" name="Rectangle 10"/>
          <p:cNvSpPr>
            <a:spLocks noChangeArrowheads="1"/>
          </p:cNvSpPr>
          <p:nvPr/>
        </p:nvSpPr>
        <p:spPr bwMode="auto">
          <a:xfrm>
            <a:off x="1676400" y="2743200"/>
            <a:ext cx="3429000" cy="1600200"/>
          </a:xfrm>
          <a:prstGeom prst="rect">
            <a:avLst/>
          </a:prstGeom>
          <a:noFill/>
          <a:ln w="9525" algn="ctr">
            <a:noFill/>
            <a:miter lim="800000"/>
            <a:headEnd/>
            <a:tailEnd/>
          </a:ln>
        </p:spPr>
        <p:txBody>
          <a:bodyPr wrap="none" anchor="ctr">
            <a:spAutoFit/>
          </a:bodyPr>
          <a:lstStyle/>
          <a:p>
            <a:endParaRPr lang="en-US"/>
          </a:p>
        </p:txBody>
      </p:sp>
      <p:grpSp>
        <p:nvGrpSpPr>
          <p:cNvPr id="2" name="Group 96"/>
          <p:cNvGrpSpPr>
            <a:grpSpLocks/>
          </p:cNvGrpSpPr>
          <p:nvPr/>
        </p:nvGrpSpPr>
        <p:grpSpPr bwMode="auto">
          <a:xfrm>
            <a:off x="533400" y="533400"/>
            <a:ext cx="2657475" cy="3163888"/>
            <a:chOff x="336" y="288"/>
            <a:chExt cx="1674" cy="1993"/>
          </a:xfrm>
        </p:grpSpPr>
        <p:pic>
          <p:nvPicPr>
            <p:cNvPr id="13371" name="Picture 15" descr="icon-o-dam-pithead">
              <a:hlinkClick r:id="rId3"/>
            </p:cNvPr>
            <p:cNvPicPr>
              <a:picLocks noChangeAspect="1" noChangeArrowheads="1"/>
            </p:cNvPicPr>
            <p:nvPr/>
          </p:nvPicPr>
          <p:blipFill>
            <a:blip r:embed="rId4" cstate="print"/>
            <a:srcRect/>
            <a:stretch>
              <a:fillRect/>
            </a:stretch>
          </p:blipFill>
          <p:spPr bwMode="auto">
            <a:xfrm>
              <a:off x="480" y="768"/>
              <a:ext cx="575" cy="816"/>
            </a:xfrm>
            <a:prstGeom prst="rect">
              <a:avLst/>
            </a:prstGeom>
            <a:noFill/>
            <a:ln w="9525">
              <a:noFill/>
              <a:miter lim="800000"/>
              <a:headEnd/>
              <a:tailEnd/>
            </a:ln>
          </p:spPr>
        </p:pic>
        <p:pic>
          <p:nvPicPr>
            <p:cNvPr id="13372" name="Picture 17" descr="icon-ranger-tailings">
              <a:hlinkClick r:id="rId5"/>
            </p:cNvPr>
            <p:cNvPicPr>
              <a:picLocks noChangeAspect="1" noChangeArrowheads="1"/>
            </p:cNvPicPr>
            <p:nvPr/>
          </p:nvPicPr>
          <p:blipFill>
            <a:blip r:embed="rId6" cstate="print"/>
            <a:srcRect/>
            <a:stretch>
              <a:fillRect/>
            </a:stretch>
          </p:blipFill>
          <p:spPr bwMode="auto">
            <a:xfrm>
              <a:off x="336" y="1824"/>
              <a:ext cx="816" cy="457"/>
            </a:xfrm>
            <a:prstGeom prst="rect">
              <a:avLst/>
            </a:prstGeom>
            <a:noFill/>
            <a:ln w="9525">
              <a:noFill/>
              <a:miter lim="800000"/>
              <a:headEnd/>
              <a:tailEnd/>
            </a:ln>
          </p:spPr>
        </p:pic>
        <p:pic>
          <p:nvPicPr>
            <p:cNvPr id="13373" name="Picture 50" descr="Picture of yellow cake in an open barrel"/>
            <p:cNvPicPr>
              <a:picLocks noChangeAspect="1" noChangeArrowheads="1"/>
            </p:cNvPicPr>
            <p:nvPr/>
          </p:nvPicPr>
          <p:blipFill>
            <a:blip r:embed="rId7" cstate="print"/>
            <a:srcRect/>
            <a:stretch>
              <a:fillRect/>
            </a:stretch>
          </p:blipFill>
          <p:spPr bwMode="auto">
            <a:xfrm>
              <a:off x="1104" y="776"/>
              <a:ext cx="906" cy="725"/>
            </a:xfrm>
            <a:prstGeom prst="rect">
              <a:avLst/>
            </a:prstGeom>
            <a:noFill/>
            <a:ln w="9525">
              <a:noFill/>
              <a:miter lim="800000"/>
              <a:headEnd/>
              <a:tailEnd/>
            </a:ln>
          </p:spPr>
        </p:pic>
        <p:sp>
          <p:nvSpPr>
            <p:cNvPr id="13374" name="Text Box 51"/>
            <p:cNvSpPr txBox="1">
              <a:spLocks noChangeArrowheads="1"/>
            </p:cNvSpPr>
            <p:nvPr/>
          </p:nvSpPr>
          <p:spPr bwMode="auto">
            <a:xfrm>
              <a:off x="470" y="288"/>
              <a:ext cx="1399" cy="480"/>
            </a:xfrm>
            <a:prstGeom prst="rect">
              <a:avLst/>
            </a:prstGeom>
            <a:noFill/>
            <a:ln w="9525" algn="ctr">
              <a:noFill/>
              <a:miter lim="800000"/>
              <a:headEnd/>
              <a:tailEnd/>
            </a:ln>
          </p:spPr>
          <p:txBody>
            <a:bodyPr wrap="none">
              <a:spAutoFit/>
            </a:bodyPr>
            <a:lstStyle/>
            <a:p>
              <a:r>
                <a:rPr lang="en-US"/>
                <a:t>Uranium Mining,</a:t>
              </a:r>
            </a:p>
            <a:p>
              <a:r>
                <a:rPr lang="en-US"/>
                <a:t>Milling, Refining</a:t>
              </a:r>
            </a:p>
          </p:txBody>
        </p:sp>
        <p:sp>
          <p:nvSpPr>
            <p:cNvPr id="13375" name="AutoShape 54"/>
            <p:cNvSpPr>
              <a:spLocks noChangeArrowheads="1"/>
            </p:cNvSpPr>
            <p:nvPr/>
          </p:nvSpPr>
          <p:spPr bwMode="auto">
            <a:xfrm>
              <a:off x="528" y="1584"/>
              <a:ext cx="288" cy="240"/>
            </a:xfrm>
            <a:prstGeom prst="downArrow">
              <a:avLst>
                <a:gd name="adj1" fmla="val 50000"/>
                <a:gd name="adj2" fmla="val 25000"/>
              </a:avLst>
            </a:prstGeom>
            <a:solidFill>
              <a:srgbClr val="FF6600"/>
            </a:solidFill>
            <a:ln w="9525" algn="ctr">
              <a:noFill/>
              <a:miter lim="800000"/>
              <a:headEnd/>
              <a:tailEnd/>
            </a:ln>
          </p:spPr>
          <p:txBody>
            <a:bodyPr wrap="none" anchor="ctr">
              <a:spAutoFit/>
            </a:bodyPr>
            <a:lstStyle/>
            <a:p>
              <a:endParaRPr lang="en-US"/>
            </a:p>
          </p:txBody>
        </p:sp>
        <p:sp>
          <p:nvSpPr>
            <p:cNvPr id="13376" name="Text Box 55"/>
            <p:cNvSpPr txBox="1">
              <a:spLocks noChangeArrowheads="1"/>
            </p:cNvSpPr>
            <p:nvPr/>
          </p:nvSpPr>
          <p:spPr bwMode="auto">
            <a:xfrm>
              <a:off x="720" y="1584"/>
              <a:ext cx="805" cy="212"/>
            </a:xfrm>
            <a:prstGeom prst="rect">
              <a:avLst/>
            </a:prstGeom>
            <a:noFill/>
            <a:ln w="9525" algn="ctr">
              <a:noFill/>
              <a:miter lim="800000"/>
              <a:headEnd/>
              <a:tailEnd/>
            </a:ln>
          </p:spPr>
          <p:txBody>
            <a:bodyPr wrap="none">
              <a:spAutoFit/>
            </a:bodyPr>
            <a:lstStyle/>
            <a:p>
              <a:r>
                <a:rPr lang="en-US" sz="1600">
                  <a:solidFill>
                    <a:srgbClr val="FF3300"/>
                  </a:solidFill>
                </a:rPr>
                <a:t>Ore Tailings</a:t>
              </a:r>
            </a:p>
          </p:txBody>
        </p:sp>
      </p:grpSp>
      <p:grpSp>
        <p:nvGrpSpPr>
          <p:cNvPr id="3" name="Group 109"/>
          <p:cNvGrpSpPr>
            <a:grpSpLocks/>
          </p:cNvGrpSpPr>
          <p:nvPr/>
        </p:nvGrpSpPr>
        <p:grpSpPr bwMode="auto">
          <a:xfrm>
            <a:off x="3124200" y="762000"/>
            <a:ext cx="2360613" cy="1860550"/>
            <a:chOff x="1968" y="480"/>
            <a:chExt cx="1487" cy="1172"/>
          </a:xfrm>
        </p:grpSpPr>
        <p:sp>
          <p:nvSpPr>
            <p:cNvPr id="13366" name="Text Box 59"/>
            <p:cNvSpPr txBox="1">
              <a:spLocks noChangeArrowheads="1"/>
            </p:cNvSpPr>
            <p:nvPr/>
          </p:nvSpPr>
          <p:spPr bwMode="auto">
            <a:xfrm>
              <a:off x="1968" y="1248"/>
              <a:ext cx="844" cy="404"/>
            </a:xfrm>
            <a:prstGeom prst="rect">
              <a:avLst/>
            </a:prstGeom>
            <a:noFill/>
            <a:ln w="9525" algn="ctr">
              <a:noFill/>
              <a:miter lim="800000"/>
              <a:headEnd/>
              <a:tailEnd/>
            </a:ln>
          </p:spPr>
          <p:txBody>
            <a:bodyPr wrap="none">
              <a:spAutoFit/>
            </a:bodyPr>
            <a:lstStyle/>
            <a:p>
              <a:pPr algn="ctr"/>
              <a:r>
                <a:rPr lang="en-US" sz="1800">
                  <a:solidFill>
                    <a:srgbClr val="FF9900"/>
                  </a:solidFill>
                </a:rPr>
                <a:t>Yellowcake</a:t>
              </a:r>
            </a:p>
            <a:p>
              <a:pPr algn="ctr"/>
              <a:r>
                <a:rPr lang="en-US" sz="1800">
                  <a:solidFill>
                    <a:srgbClr val="FF9900"/>
                  </a:solidFill>
                </a:rPr>
                <a:t>(U</a:t>
              </a:r>
              <a:r>
                <a:rPr lang="en-US" sz="1800" baseline="-25000">
                  <a:solidFill>
                    <a:srgbClr val="FF9900"/>
                  </a:solidFill>
                </a:rPr>
                <a:t>3</a:t>
              </a:r>
              <a:r>
                <a:rPr lang="en-US" sz="1800">
                  <a:solidFill>
                    <a:srgbClr val="FF9900"/>
                  </a:solidFill>
                </a:rPr>
                <a:t>O</a:t>
              </a:r>
              <a:r>
                <a:rPr lang="en-US" sz="1800" baseline="-25000">
                  <a:solidFill>
                    <a:srgbClr val="FF9900"/>
                  </a:solidFill>
                </a:rPr>
                <a:t>8</a:t>
              </a:r>
              <a:r>
                <a:rPr lang="en-US" sz="1800">
                  <a:solidFill>
                    <a:srgbClr val="FF9900"/>
                  </a:solidFill>
                </a:rPr>
                <a:t>)</a:t>
              </a:r>
            </a:p>
          </p:txBody>
        </p:sp>
        <p:grpSp>
          <p:nvGrpSpPr>
            <p:cNvPr id="13367" name="Group 66"/>
            <p:cNvGrpSpPr>
              <a:grpSpLocks/>
            </p:cNvGrpSpPr>
            <p:nvPr/>
          </p:nvGrpSpPr>
          <p:grpSpPr bwMode="auto">
            <a:xfrm>
              <a:off x="2061" y="480"/>
              <a:ext cx="1394" cy="813"/>
              <a:chOff x="2061" y="480"/>
              <a:chExt cx="1394" cy="813"/>
            </a:xfrm>
          </p:grpSpPr>
          <p:pic>
            <p:nvPicPr>
              <p:cNvPr id="13368" name="Picture 53" descr="BlobServer?blobcol=urlbigpicture&amp;blobheader=image%2Fgif&amp;blobkey=id&amp;blobtable=WeekPicture&amp;blobwhere=1063614583951"/>
              <p:cNvPicPr>
                <a:picLocks noChangeAspect="1" noChangeArrowheads="1"/>
              </p:cNvPicPr>
              <p:nvPr/>
            </p:nvPicPr>
            <p:blipFill>
              <a:blip r:embed="rId8" cstate="print"/>
              <a:srcRect/>
              <a:stretch>
                <a:fillRect/>
              </a:stretch>
            </p:blipFill>
            <p:spPr bwMode="auto">
              <a:xfrm>
                <a:off x="2544" y="720"/>
                <a:ext cx="852" cy="558"/>
              </a:xfrm>
              <a:prstGeom prst="rect">
                <a:avLst/>
              </a:prstGeom>
              <a:noFill/>
              <a:ln w="9525">
                <a:noFill/>
                <a:miter lim="800000"/>
                <a:headEnd/>
                <a:tailEnd/>
              </a:ln>
            </p:spPr>
          </p:pic>
          <p:sp>
            <p:nvSpPr>
              <p:cNvPr id="13369" name="AutoShape 58"/>
              <p:cNvSpPr>
                <a:spLocks noChangeArrowheads="1"/>
              </p:cNvSpPr>
              <p:nvPr/>
            </p:nvSpPr>
            <p:spPr bwMode="auto">
              <a:xfrm>
                <a:off x="2061" y="1053"/>
                <a:ext cx="432" cy="240"/>
              </a:xfrm>
              <a:prstGeom prst="rightArrow">
                <a:avLst>
                  <a:gd name="adj1" fmla="val 50000"/>
                  <a:gd name="adj2" fmla="val 45000"/>
                </a:avLst>
              </a:prstGeom>
              <a:solidFill>
                <a:srgbClr val="FFCC00"/>
              </a:solidFill>
              <a:ln w="9525" algn="ctr">
                <a:noFill/>
                <a:miter lim="800000"/>
                <a:headEnd/>
                <a:tailEnd/>
              </a:ln>
            </p:spPr>
            <p:txBody>
              <a:bodyPr wrap="none" anchor="ctr">
                <a:spAutoFit/>
              </a:bodyPr>
              <a:lstStyle/>
              <a:p>
                <a:endParaRPr lang="en-US"/>
              </a:p>
            </p:txBody>
          </p:sp>
          <p:sp>
            <p:nvSpPr>
              <p:cNvPr id="13370" name="Text Box 60"/>
              <p:cNvSpPr txBox="1">
                <a:spLocks noChangeArrowheads="1"/>
              </p:cNvSpPr>
              <p:nvPr/>
            </p:nvSpPr>
            <p:spPr bwMode="auto">
              <a:xfrm>
                <a:off x="2448" y="480"/>
                <a:ext cx="1007" cy="269"/>
              </a:xfrm>
              <a:prstGeom prst="rect">
                <a:avLst/>
              </a:prstGeom>
              <a:noFill/>
              <a:ln w="9525" algn="ctr">
                <a:noFill/>
                <a:miter lim="800000"/>
                <a:headEnd/>
                <a:tailEnd/>
              </a:ln>
            </p:spPr>
            <p:txBody>
              <a:bodyPr wrap="none">
                <a:spAutoFit/>
              </a:bodyPr>
              <a:lstStyle/>
              <a:p>
                <a:r>
                  <a:rPr lang="en-US"/>
                  <a:t>Conversion</a:t>
                </a:r>
              </a:p>
            </p:txBody>
          </p:sp>
        </p:grpSp>
      </p:grpSp>
      <p:grpSp>
        <p:nvGrpSpPr>
          <p:cNvPr id="5" name="Group 67"/>
          <p:cNvGrpSpPr>
            <a:grpSpLocks/>
          </p:cNvGrpSpPr>
          <p:nvPr/>
        </p:nvGrpSpPr>
        <p:grpSpPr bwMode="auto">
          <a:xfrm>
            <a:off x="5497513" y="838200"/>
            <a:ext cx="3646487" cy="1555750"/>
            <a:chOff x="3456" y="528"/>
            <a:chExt cx="2297" cy="980"/>
          </a:xfrm>
        </p:grpSpPr>
        <p:pic>
          <p:nvPicPr>
            <p:cNvPr id="13359" name="Picture 21" descr="icon-du-bullet"/>
            <p:cNvPicPr>
              <a:picLocks noChangeAspect="1" noChangeArrowheads="1"/>
            </p:cNvPicPr>
            <p:nvPr/>
          </p:nvPicPr>
          <p:blipFill>
            <a:blip r:embed="rId9" cstate="print"/>
            <a:srcRect/>
            <a:stretch>
              <a:fillRect/>
            </a:stretch>
          </p:blipFill>
          <p:spPr bwMode="auto">
            <a:xfrm>
              <a:off x="4848" y="528"/>
              <a:ext cx="780" cy="564"/>
            </a:xfrm>
            <a:prstGeom prst="rect">
              <a:avLst/>
            </a:prstGeom>
            <a:noFill/>
            <a:ln w="9525">
              <a:noFill/>
              <a:miter lim="800000"/>
              <a:headEnd/>
              <a:tailEnd/>
            </a:ln>
          </p:spPr>
        </p:pic>
        <p:pic>
          <p:nvPicPr>
            <p:cNvPr id="13360" name="Picture 35" descr="A cascade of gas centrifuges at a U.S. enrichment plant.">
              <a:hlinkClick r:id="rId10" tooltip="A cascade of gas centrifuges at a U.S. enrichment plant."/>
            </p:cNvPr>
            <p:cNvPicPr>
              <a:picLocks noChangeAspect="1" noChangeArrowheads="1"/>
            </p:cNvPicPr>
            <p:nvPr/>
          </p:nvPicPr>
          <p:blipFill>
            <a:blip r:embed="rId11" cstate="print"/>
            <a:srcRect/>
            <a:stretch>
              <a:fillRect/>
            </a:stretch>
          </p:blipFill>
          <p:spPr bwMode="auto">
            <a:xfrm>
              <a:off x="3984" y="816"/>
              <a:ext cx="816" cy="653"/>
            </a:xfrm>
            <a:prstGeom prst="rect">
              <a:avLst/>
            </a:prstGeom>
            <a:noFill/>
            <a:ln w="9525">
              <a:noFill/>
              <a:miter lim="800000"/>
              <a:headEnd/>
              <a:tailEnd/>
            </a:ln>
          </p:spPr>
        </p:pic>
        <p:sp>
          <p:nvSpPr>
            <p:cNvPr id="13361" name="AutoShape 61"/>
            <p:cNvSpPr>
              <a:spLocks noChangeArrowheads="1"/>
            </p:cNvSpPr>
            <p:nvPr/>
          </p:nvSpPr>
          <p:spPr bwMode="auto">
            <a:xfrm>
              <a:off x="3456" y="912"/>
              <a:ext cx="480" cy="192"/>
            </a:xfrm>
            <a:prstGeom prst="rightArrow">
              <a:avLst>
                <a:gd name="adj1" fmla="val 50000"/>
                <a:gd name="adj2" fmla="val 62500"/>
              </a:avLst>
            </a:prstGeom>
            <a:solidFill>
              <a:srgbClr val="993366"/>
            </a:solidFill>
            <a:ln w="9525" algn="ctr">
              <a:noFill/>
              <a:miter lim="800000"/>
              <a:headEnd/>
              <a:tailEnd/>
            </a:ln>
          </p:spPr>
          <p:txBody>
            <a:bodyPr wrap="none" anchor="ctr">
              <a:spAutoFit/>
            </a:bodyPr>
            <a:lstStyle/>
            <a:p>
              <a:endParaRPr lang="en-US"/>
            </a:p>
          </p:txBody>
        </p:sp>
        <p:sp>
          <p:nvSpPr>
            <p:cNvPr id="13362" name="Text Box 62"/>
            <p:cNvSpPr txBox="1">
              <a:spLocks noChangeArrowheads="1"/>
            </p:cNvSpPr>
            <p:nvPr/>
          </p:nvSpPr>
          <p:spPr bwMode="auto">
            <a:xfrm>
              <a:off x="3456" y="1056"/>
              <a:ext cx="444" cy="404"/>
            </a:xfrm>
            <a:prstGeom prst="rect">
              <a:avLst/>
            </a:prstGeom>
            <a:noFill/>
            <a:ln w="9525" algn="ctr">
              <a:noFill/>
              <a:miter lim="800000"/>
              <a:headEnd/>
              <a:tailEnd/>
            </a:ln>
          </p:spPr>
          <p:txBody>
            <a:bodyPr wrap="none">
              <a:spAutoFit/>
            </a:bodyPr>
            <a:lstStyle/>
            <a:p>
              <a:pPr algn="ctr"/>
              <a:r>
                <a:rPr lang="en-US" sz="1800">
                  <a:solidFill>
                    <a:srgbClr val="9900FF"/>
                  </a:solidFill>
                </a:rPr>
                <a:t>UF</a:t>
              </a:r>
              <a:r>
                <a:rPr lang="en-US" sz="1800" baseline="-25000">
                  <a:solidFill>
                    <a:srgbClr val="9900FF"/>
                  </a:solidFill>
                </a:rPr>
                <a:t>6</a:t>
              </a:r>
            </a:p>
            <a:p>
              <a:pPr algn="ctr"/>
              <a:r>
                <a:rPr lang="en-US" sz="1800">
                  <a:solidFill>
                    <a:srgbClr val="9900FF"/>
                  </a:solidFill>
                </a:rPr>
                <a:t>(gas)</a:t>
              </a:r>
            </a:p>
          </p:txBody>
        </p:sp>
        <p:sp>
          <p:nvSpPr>
            <p:cNvPr id="13363" name="Text Box 63"/>
            <p:cNvSpPr txBox="1">
              <a:spLocks noChangeArrowheads="1"/>
            </p:cNvSpPr>
            <p:nvPr/>
          </p:nvSpPr>
          <p:spPr bwMode="auto">
            <a:xfrm>
              <a:off x="3792" y="528"/>
              <a:ext cx="1007" cy="269"/>
            </a:xfrm>
            <a:prstGeom prst="rect">
              <a:avLst/>
            </a:prstGeom>
            <a:noFill/>
            <a:ln w="9525" algn="ctr">
              <a:noFill/>
              <a:miter lim="800000"/>
              <a:headEnd/>
              <a:tailEnd/>
            </a:ln>
          </p:spPr>
          <p:txBody>
            <a:bodyPr wrap="none">
              <a:spAutoFit/>
            </a:bodyPr>
            <a:lstStyle/>
            <a:p>
              <a:r>
                <a:rPr lang="en-US"/>
                <a:t>Enrichment</a:t>
              </a:r>
            </a:p>
          </p:txBody>
        </p:sp>
        <p:sp>
          <p:nvSpPr>
            <p:cNvPr id="13364" name="AutoShape 64"/>
            <p:cNvSpPr>
              <a:spLocks noChangeArrowheads="1"/>
            </p:cNvSpPr>
            <p:nvPr/>
          </p:nvSpPr>
          <p:spPr bwMode="auto">
            <a:xfrm>
              <a:off x="4848" y="1104"/>
              <a:ext cx="33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808080"/>
            </a:solidFill>
            <a:ln w="9525" algn="ctr">
              <a:noFill/>
              <a:miter lim="800000"/>
              <a:headEnd/>
              <a:tailEnd/>
            </a:ln>
          </p:spPr>
          <p:txBody>
            <a:bodyPr wrap="none" anchor="ctr">
              <a:spAutoFit/>
            </a:bodyPr>
            <a:lstStyle/>
            <a:p>
              <a:endParaRPr lang="en-US"/>
            </a:p>
          </p:txBody>
        </p:sp>
        <p:sp>
          <p:nvSpPr>
            <p:cNvPr id="13365" name="Text Box 65"/>
            <p:cNvSpPr txBox="1">
              <a:spLocks noChangeArrowheads="1"/>
            </p:cNvSpPr>
            <p:nvPr/>
          </p:nvSpPr>
          <p:spPr bwMode="auto">
            <a:xfrm>
              <a:off x="5126" y="1142"/>
              <a:ext cx="627" cy="366"/>
            </a:xfrm>
            <a:prstGeom prst="rect">
              <a:avLst/>
            </a:prstGeom>
            <a:noFill/>
            <a:ln w="9525" algn="ctr">
              <a:noFill/>
              <a:miter lim="800000"/>
              <a:headEnd/>
              <a:tailEnd/>
            </a:ln>
          </p:spPr>
          <p:txBody>
            <a:bodyPr wrap="none">
              <a:spAutoFit/>
            </a:bodyPr>
            <a:lstStyle/>
            <a:p>
              <a:r>
                <a:rPr lang="en-US" sz="1600">
                  <a:solidFill>
                    <a:srgbClr val="4D4D4D"/>
                  </a:solidFill>
                </a:rPr>
                <a:t>Depleted</a:t>
              </a:r>
            </a:p>
            <a:p>
              <a:r>
                <a:rPr lang="en-US" sz="1600">
                  <a:solidFill>
                    <a:srgbClr val="4D4D4D"/>
                  </a:solidFill>
                </a:rPr>
                <a:t>Uranium</a:t>
              </a:r>
            </a:p>
          </p:txBody>
        </p:sp>
      </p:grpSp>
      <p:grpSp>
        <p:nvGrpSpPr>
          <p:cNvPr id="6" name="Group 76"/>
          <p:cNvGrpSpPr>
            <a:grpSpLocks/>
          </p:cNvGrpSpPr>
          <p:nvPr/>
        </p:nvGrpSpPr>
        <p:grpSpPr bwMode="auto">
          <a:xfrm>
            <a:off x="6532563" y="2438400"/>
            <a:ext cx="2611437" cy="2286000"/>
            <a:chOff x="4115" y="1536"/>
            <a:chExt cx="1645" cy="1440"/>
          </a:xfrm>
        </p:grpSpPr>
        <p:pic>
          <p:nvPicPr>
            <p:cNvPr id="13355" name="Picture 40" descr="koteg"/>
            <p:cNvPicPr>
              <a:picLocks noChangeAspect="1" noChangeArrowheads="1"/>
            </p:cNvPicPr>
            <p:nvPr/>
          </p:nvPicPr>
          <p:blipFill>
            <a:blip r:embed="rId12" cstate="print"/>
            <a:srcRect/>
            <a:stretch>
              <a:fillRect/>
            </a:stretch>
          </p:blipFill>
          <p:spPr bwMode="auto">
            <a:xfrm>
              <a:off x="4115" y="1968"/>
              <a:ext cx="698" cy="1008"/>
            </a:xfrm>
            <a:prstGeom prst="rect">
              <a:avLst/>
            </a:prstGeom>
            <a:noFill/>
            <a:ln w="9525">
              <a:noFill/>
              <a:miter lim="800000"/>
              <a:headEnd/>
              <a:tailEnd/>
            </a:ln>
          </p:spPr>
        </p:pic>
        <p:sp>
          <p:nvSpPr>
            <p:cNvPr id="13356" name="AutoShape 68"/>
            <p:cNvSpPr>
              <a:spLocks noChangeArrowheads="1"/>
            </p:cNvSpPr>
            <p:nvPr/>
          </p:nvSpPr>
          <p:spPr bwMode="auto">
            <a:xfrm>
              <a:off x="4416" y="1536"/>
              <a:ext cx="240" cy="384"/>
            </a:xfrm>
            <a:prstGeom prst="downArrow">
              <a:avLst>
                <a:gd name="adj1" fmla="val 50000"/>
                <a:gd name="adj2" fmla="val 40000"/>
              </a:avLst>
            </a:prstGeom>
            <a:solidFill>
              <a:srgbClr val="008000"/>
            </a:solidFill>
            <a:ln w="9525" algn="ctr">
              <a:noFill/>
              <a:miter lim="800000"/>
              <a:headEnd/>
              <a:tailEnd/>
            </a:ln>
          </p:spPr>
          <p:txBody>
            <a:bodyPr anchor="ctr">
              <a:spAutoFit/>
            </a:bodyPr>
            <a:lstStyle/>
            <a:p>
              <a:endParaRPr lang="en-US"/>
            </a:p>
          </p:txBody>
        </p:sp>
        <p:sp>
          <p:nvSpPr>
            <p:cNvPr id="13357" name="Text Box 69"/>
            <p:cNvSpPr txBox="1">
              <a:spLocks noChangeArrowheads="1"/>
            </p:cNvSpPr>
            <p:nvPr/>
          </p:nvSpPr>
          <p:spPr bwMode="auto">
            <a:xfrm>
              <a:off x="4646" y="1559"/>
              <a:ext cx="684" cy="404"/>
            </a:xfrm>
            <a:prstGeom prst="rect">
              <a:avLst/>
            </a:prstGeom>
            <a:noFill/>
            <a:ln w="9525" algn="ctr">
              <a:noFill/>
              <a:miter lim="800000"/>
              <a:headEnd/>
              <a:tailEnd/>
            </a:ln>
          </p:spPr>
          <p:txBody>
            <a:bodyPr wrap="none">
              <a:spAutoFit/>
            </a:bodyPr>
            <a:lstStyle/>
            <a:p>
              <a:pPr algn="ctr"/>
              <a:r>
                <a:rPr lang="en-US" sz="1800">
                  <a:solidFill>
                    <a:srgbClr val="008000"/>
                  </a:solidFill>
                </a:rPr>
                <a:t>Enriched</a:t>
              </a:r>
            </a:p>
            <a:p>
              <a:pPr algn="ctr"/>
              <a:r>
                <a:rPr lang="en-US" sz="1800">
                  <a:solidFill>
                    <a:srgbClr val="008000"/>
                  </a:solidFill>
                </a:rPr>
                <a:t>UO</a:t>
              </a:r>
              <a:r>
                <a:rPr lang="en-US" sz="1800" baseline="-25000">
                  <a:solidFill>
                    <a:srgbClr val="008000"/>
                  </a:solidFill>
                </a:rPr>
                <a:t>2</a:t>
              </a:r>
            </a:p>
          </p:txBody>
        </p:sp>
        <p:sp>
          <p:nvSpPr>
            <p:cNvPr id="13358" name="Text Box 70"/>
            <p:cNvSpPr txBox="1">
              <a:spLocks noChangeArrowheads="1"/>
            </p:cNvSpPr>
            <p:nvPr/>
          </p:nvSpPr>
          <p:spPr bwMode="auto">
            <a:xfrm>
              <a:off x="4772" y="2064"/>
              <a:ext cx="988" cy="480"/>
            </a:xfrm>
            <a:prstGeom prst="rect">
              <a:avLst/>
            </a:prstGeom>
            <a:noFill/>
            <a:ln w="9525" algn="ctr">
              <a:noFill/>
              <a:miter lim="800000"/>
              <a:headEnd/>
              <a:tailEnd/>
            </a:ln>
          </p:spPr>
          <p:txBody>
            <a:bodyPr wrap="none">
              <a:spAutoFit/>
            </a:bodyPr>
            <a:lstStyle/>
            <a:p>
              <a:pPr algn="ctr"/>
              <a:r>
                <a:rPr lang="en-US"/>
                <a:t>Fuel</a:t>
              </a:r>
            </a:p>
            <a:p>
              <a:pPr algn="ctr"/>
              <a:r>
                <a:rPr lang="en-US"/>
                <a:t>Fabrication</a:t>
              </a:r>
            </a:p>
          </p:txBody>
        </p:sp>
      </p:grpSp>
      <p:grpSp>
        <p:nvGrpSpPr>
          <p:cNvPr id="7" name="Group 77"/>
          <p:cNvGrpSpPr>
            <a:grpSpLocks/>
          </p:cNvGrpSpPr>
          <p:nvPr/>
        </p:nvGrpSpPr>
        <p:grpSpPr bwMode="auto">
          <a:xfrm>
            <a:off x="6470650" y="4767263"/>
            <a:ext cx="2673350" cy="2090737"/>
            <a:chOff x="3888" y="2976"/>
            <a:chExt cx="1684" cy="1317"/>
          </a:xfrm>
        </p:grpSpPr>
        <p:pic>
          <p:nvPicPr>
            <p:cNvPr id="13349" name="Picture 42" descr="powerplant"/>
            <p:cNvPicPr>
              <a:picLocks noChangeAspect="1" noChangeArrowheads="1"/>
            </p:cNvPicPr>
            <p:nvPr/>
          </p:nvPicPr>
          <p:blipFill>
            <a:blip r:embed="rId13" cstate="print"/>
            <a:srcRect/>
            <a:stretch>
              <a:fillRect/>
            </a:stretch>
          </p:blipFill>
          <p:spPr bwMode="auto">
            <a:xfrm>
              <a:off x="3888" y="3360"/>
              <a:ext cx="837" cy="712"/>
            </a:xfrm>
            <a:prstGeom prst="rect">
              <a:avLst/>
            </a:prstGeom>
            <a:noFill/>
            <a:ln w="9525">
              <a:noFill/>
              <a:miter lim="800000"/>
              <a:headEnd/>
              <a:tailEnd/>
            </a:ln>
          </p:spPr>
        </p:pic>
        <p:sp>
          <p:nvSpPr>
            <p:cNvPr id="13350" name="AutoShape 71"/>
            <p:cNvSpPr>
              <a:spLocks noChangeArrowheads="1"/>
            </p:cNvSpPr>
            <p:nvPr/>
          </p:nvSpPr>
          <p:spPr bwMode="auto">
            <a:xfrm>
              <a:off x="4176" y="3024"/>
              <a:ext cx="240" cy="336"/>
            </a:xfrm>
            <a:prstGeom prst="downArrow">
              <a:avLst>
                <a:gd name="adj1" fmla="val 50000"/>
                <a:gd name="adj2" fmla="val 35000"/>
              </a:avLst>
            </a:prstGeom>
            <a:solidFill>
              <a:srgbClr val="003366"/>
            </a:solidFill>
            <a:ln w="9525" algn="ctr">
              <a:noFill/>
              <a:miter lim="800000"/>
              <a:headEnd/>
              <a:tailEnd/>
            </a:ln>
          </p:spPr>
          <p:txBody>
            <a:bodyPr anchor="ctr">
              <a:spAutoFit/>
            </a:bodyPr>
            <a:lstStyle/>
            <a:p>
              <a:endParaRPr lang="en-US"/>
            </a:p>
          </p:txBody>
        </p:sp>
        <p:sp>
          <p:nvSpPr>
            <p:cNvPr id="13351" name="Text Box 72"/>
            <p:cNvSpPr txBox="1">
              <a:spLocks noChangeArrowheads="1"/>
            </p:cNvSpPr>
            <p:nvPr/>
          </p:nvSpPr>
          <p:spPr bwMode="auto">
            <a:xfrm>
              <a:off x="4368" y="2976"/>
              <a:ext cx="852" cy="404"/>
            </a:xfrm>
            <a:prstGeom prst="rect">
              <a:avLst/>
            </a:prstGeom>
            <a:noFill/>
            <a:ln w="9525" algn="ctr">
              <a:noFill/>
              <a:miter lim="800000"/>
              <a:headEnd/>
              <a:tailEnd/>
            </a:ln>
          </p:spPr>
          <p:txBody>
            <a:bodyPr wrap="none">
              <a:spAutoFit/>
            </a:bodyPr>
            <a:lstStyle/>
            <a:p>
              <a:pPr algn="ctr"/>
              <a:r>
                <a:rPr lang="en-US" sz="1800">
                  <a:solidFill>
                    <a:srgbClr val="003399"/>
                  </a:solidFill>
                </a:rPr>
                <a:t>Fuel</a:t>
              </a:r>
            </a:p>
            <a:p>
              <a:pPr algn="ctr"/>
              <a:r>
                <a:rPr lang="en-US" sz="1800">
                  <a:solidFill>
                    <a:srgbClr val="003399"/>
                  </a:solidFill>
                </a:rPr>
                <a:t>Assemblies</a:t>
              </a:r>
            </a:p>
          </p:txBody>
        </p:sp>
        <p:sp>
          <p:nvSpPr>
            <p:cNvPr id="13352" name="Text Box 73"/>
            <p:cNvSpPr txBox="1">
              <a:spLocks noChangeArrowheads="1"/>
            </p:cNvSpPr>
            <p:nvPr/>
          </p:nvSpPr>
          <p:spPr bwMode="auto">
            <a:xfrm>
              <a:off x="4022" y="4024"/>
              <a:ext cx="733" cy="269"/>
            </a:xfrm>
            <a:prstGeom prst="rect">
              <a:avLst/>
            </a:prstGeom>
            <a:noFill/>
            <a:ln w="9525" algn="ctr">
              <a:noFill/>
              <a:miter lim="800000"/>
              <a:headEnd/>
              <a:tailEnd/>
            </a:ln>
          </p:spPr>
          <p:txBody>
            <a:bodyPr wrap="none">
              <a:spAutoFit/>
            </a:bodyPr>
            <a:lstStyle/>
            <a:p>
              <a:r>
                <a:rPr lang="en-US"/>
                <a:t>Reactor</a:t>
              </a:r>
            </a:p>
          </p:txBody>
        </p:sp>
        <p:sp>
          <p:nvSpPr>
            <p:cNvPr id="13353" name="AutoShape 74"/>
            <p:cNvSpPr>
              <a:spLocks noChangeArrowheads="1"/>
            </p:cNvSpPr>
            <p:nvPr/>
          </p:nvSpPr>
          <p:spPr bwMode="auto">
            <a:xfrm>
              <a:off x="4752" y="3600"/>
              <a:ext cx="672" cy="480"/>
            </a:xfrm>
            <a:prstGeom prst="lightningBolt">
              <a:avLst/>
            </a:prstGeom>
            <a:solidFill>
              <a:srgbClr val="FFCC00"/>
            </a:solidFill>
            <a:ln w="9525" algn="ctr">
              <a:noFill/>
              <a:miter lim="800000"/>
              <a:headEnd/>
              <a:tailEnd/>
            </a:ln>
          </p:spPr>
          <p:txBody>
            <a:bodyPr wrap="none" anchor="ctr">
              <a:spAutoFit/>
            </a:bodyPr>
            <a:lstStyle/>
            <a:p>
              <a:endParaRPr lang="en-US"/>
            </a:p>
          </p:txBody>
        </p:sp>
        <p:sp>
          <p:nvSpPr>
            <p:cNvPr id="13354" name="Text Box 75"/>
            <p:cNvSpPr txBox="1">
              <a:spLocks noChangeArrowheads="1"/>
            </p:cNvSpPr>
            <p:nvPr/>
          </p:nvSpPr>
          <p:spPr bwMode="auto">
            <a:xfrm>
              <a:off x="5318" y="3640"/>
              <a:ext cx="254" cy="269"/>
            </a:xfrm>
            <a:prstGeom prst="rect">
              <a:avLst/>
            </a:prstGeom>
            <a:noFill/>
            <a:ln w="9525" algn="ctr">
              <a:noFill/>
              <a:miter lim="800000"/>
              <a:headEnd/>
              <a:tailEnd/>
            </a:ln>
          </p:spPr>
          <p:txBody>
            <a:bodyPr wrap="none">
              <a:spAutoFit/>
            </a:bodyPr>
            <a:lstStyle/>
            <a:p>
              <a:r>
                <a:rPr lang="en-US">
                  <a:solidFill>
                    <a:srgbClr val="FF9900"/>
                  </a:solidFill>
                </a:rPr>
                <a:t>e</a:t>
              </a:r>
              <a:r>
                <a:rPr lang="en-US" baseline="30000">
                  <a:solidFill>
                    <a:srgbClr val="FF9900"/>
                  </a:solidFill>
                </a:rPr>
                <a:t>-</a:t>
              </a:r>
            </a:p>
          </p:txBody>
        </p:sp>
      </p:grpSp>
      <p:grpSp>
        <p:nvGrpSpPr>
          <p:cNvPr id="8" name="Group 83"/>
          <p:cNvGrpSpPr>
            <a:grpSpLocks/>
          </p:cNvGrpSpPr>
          <p:nvPr/>
        </p:nvGrpSpPr>
        <p:grpSpPr bwMode="auto">
          <a:xfrm>
            <a:off x="3962400" y="5181600"/>
            <a:ext cx="2486025" cy="1587500"/>
            <a:chOff x="2342" y="3360"/>
            <a:chExt cx="1566" cy="1000"/>
          </a:xfrm>
        </p:grpSpPr>
        <p:pic>
          <p:nvPicPr>
            <p:cNvPr id="13345" name="Picture 27" descr="icon-wastepond">
              <a:hlinkClick r:id="rId14"/>
            </p:cNvPr>
            <p:cNvPicPr>
              <a:picLocks noChangeAspect="1" noChangeArrowheads="1"/>
            </p:cNvPicPr>
            <p:nvPr/>
          </p:nvPicPr>
          <p:blipFill>
            <a:blip r:embed="rId15" cstate="print"/>
            <a:srcRect/>
            <a:stretch>
              <a:fillRect/>
            </a:stretch>
          </p:blipFill>
          <p:spPr bwMode="auto">
            <a:xfrm>
              <a:off x="2400" y="3360"/>
              <a:ext cx="840" cy="534"/>
            </a:xfrm>
            <a:prstGeom prst="rect">
              <a:avLst/>
            </a:prstGeom>
            <a:noFill/>
            <a:ln w="9525">
              <a:noFill/>
              <a:miter lim="800000"/>
              <a:headEnd/>
              <a:tailEnd/>
            </a:ln>
          </p:spPr>
        </p:pic>
        <p:sp>
          <p:nvSpPr>
            <p:cNvPr id="13346" name="AutoShape 78"/>
            <p:cNvSpPr>
              <a:spLocks noChangeArrowheads="1"/>
            </p:cNvSpPr>
            <p:nvPr/>
          </p:nvSpPr>
          <p:spPr bwMode="auto">
            <a:xfrm>
              <a:off x="3264" y="3408"/>
              <a:ext cx="576" cy="240"/>
            </a:xfrm>
            <a:prstGeom prst="leftArrow">
              <a:avLst>
                <a:gd name="adj1" fmla="val 50000"/>
                <a:gd name="adj2" fmla="val 60000"/>
              </a:avLst>
            </a:prstGeom>
            <a:solidFill>
              <a:srgbClr val="800000"/>
            </a:solidFill>
            <a:ln w="9525" algn="ctr">
              <a:noFill/>
              <a:miter lim="800000"/>
              <a:headEnd/>
              <a:tailEnd/>
            </a:ln>
          </p:spPr>
          <p:txBody>
            <a:bodyPr anchor="ctr">
              <a:spAutoFit/>
            </a:bodyPr>
            <a:lstStyle/>
            <a:p>
              <a:endParaRPr lang="en-US"/>
            </a:p>
          </p:txBody>
        </p:sp>
        <p:sp>
          <p:nvSpPr>
            <p:cNvPr id="13347" name="Text Box 79"/>
            <p:cNvSpPr txBox="1">
              <a:spLocks noChangeArrowheads="1"/>
            </p:cNvSpPr>
            <p:nvPr/>
          </p:nvSpPr>
          <p:spPr bwMode="auto">
            <a:xfrm>
              <a:off x="3216" y="3600"/>
              <a:ext cx="692" cy="384"/>
            </a:xfrm>
            <a:prstGeom prst="rect">
              <a:avLst/>
            </a:prstGeom>
            <a:noFill/>
            <a:ln w="9525" algn="ctr">
              <a:noFill/>
              <a:miter lim="800000"/>
              <a:headEnd/>
              <a:tailEnd/>
            </a:ln>
          </p:spPr>
          <p:txBody>
            <a:bodyPr wrap="none">
              <a:spAutoFit/>
            </a:bodyPr>
            <a:lstStyle/>
            <a:p>
              <a:pPr algn="ctr"/>
              <a:r>
                <a:rPr lang="en-US" sz="1700">
                  <a:solidFill>
                    <a:srgbClr val="800000"/>
                  </a:solidFill>
                </a:rPr>
                <a:t>Irradiated</a:t>
              </a:r>
            </a:p>
            <a:p>
              <a:pPr algn="ctr"/>
              <a:r>
                <a:rPr lang="en-US" sz="1700">
                  <a:solidFill>
                    <a:srgbClr val="800000"/>
                  </a:solidFill>
                </a:rPr>
                <a:t>Fuel</a:t>
              </a:r>
            </a:p>
          </p:txBody>
        </p:sp>
        <p:sp>
          <p:nvSpPr>
            <p:cNvPr id="13348" name="Text Box 80"/>
            <p:cNvSpPr txBox="1">
              <a:spLocks noChangeArrowheads="1"/>
            </p:cNvSpPr>
            <p:nvPr/>
          </p:nvSpPr>
          <p:spPr bwMode="auto">
            <a:xfrm>
              <a:off x="2342" y="3880"/>
              <a:ext cx="1271" cy="480"/>
            </a:xfrm>
            <a:prstGeom prst="rect">
              <a:avLst/>
            </a:prstGeom>
            <a:noFill/>
            <a:ln w="9525" algn="ctr">
              <a:noFill/>
              <a:miter lim="800000"/>
              <a:headEnd/>
              <a:tailEnd/>
            </a:ln>
          </p:spPr>
          <p:txBody>
            <a:bodyPr wrap="none">
              <a:spAutoFit/>
            </a:bodyPr>
            <a:lstStyle/>
            <a:p>
              <a:pPr algn="ctr"/>
              <a:r>
                <a:rPr lang="en-US"/>
                <a:t>Onsite Cooling</a:t>
              </a:r>
            </a:p>
            <a:p>
              <a:pPr algn="ctr"/>
              <a:r>
                <a:rPr lang="en-US"/>
                <a:t>Storage</a:t>
              </a:r>
            </a:p>
          </p:txBody>
        </p:sp>
      </p:grpSp>
      <p:grpSp>
        <p:nvGrpSpPr>
          <p:cNvPr id="9" name="Group 86"/>
          <p:cNvGrpSpPr>
            <a:grpSpLocks/>
          </p:cNvGrpSpPr>
          <p:nvPr/>
        </p:nvGrpSpPr>
        <p:grpSpPr bwMode="auto">
          <a:xfrm>
            <a:off x="1676400" y="5029200"/>
            <a:ext cx="2362200" cy="1570038"/>
            <a:chOff x="1056" y="3168"/>
            <a:chExt cx="1488" cy="989"/>
          </a:xfrm>
        </p:grpSpPr>
        <p:pic>
          <p:nvPicPr>
            <p:cNvPr id="13342" name="Picture 46" descr="JAPAN_17"/>
            <p:cNvPicPr>
              <a:picLocks noChangeAspect="1" noChangeArrowheads="1"/>
            </p:cNvPicPr>
            <p:nvPr/>
          </p:nvPicPr>
          <p:blipFill>
            <a:blip r:embed="rId16" cstate="print"/>
            <a:srcRect l="1846" t="10155" r="1846" b="12186"/>
            <a:stretch>
              <a:fillRect/>
            </a:stretch>
          </p:blipFill>
          <p:spPr bwMode="auto">
            <a:xfrm>
              <a:off x="1152" y="3168"/>
              <a:ext cx="998" cy="731"/>
            </a:xfrm>
            <a:prstGeom prst="rect">
              <a:avLst/>
            </a:prstGeom>
            <a:noFill/>
            <a:ln w="9525">
              <a:noFill/>
              <a:miter lim="800000"/>
              <a:headEnd/>
              <a:tailEnd/>
            </a:ln>
          </p:spPr>
        </p:pic>
        <p:sp>
          <p:nvSpPr>
            <p:cNvPr id="13343" name="AutoShape 81"/>
            <p:cNvSpPr>
              <a:spLocks noChangeArrowheads="1"/>
            </p:cNvSpPr>
            <p:nvPr/>
          </p:nvSpPr>
          <p:spPr bwMode="auto">
            <a:xfrm>
              <a:off x="2160" y="3264"/>
              <a:ext cx="384" cy="240"/>
            </a:xfrm>
            <a:prstGeom prst="leftArrow">
              <a:avLst>
                <a:gd name="adj1" fmla="val 50000"/>
                <a:gd name="adj2" fmla="val 40000"/>
              </a:avLst>
            </a:prstGeom>
            <a:solidFill>
              <a:srgbClr val="800000"/>
            </a:solidFill>
            <a:ln w="9525" algn="ctr">
              <a:noFill/>
              <a:miter lim="800000"/>
              <a:headEnd/>
              <a:tailEnd/>
            </a:ln>
          </p:spPr>
          <p:txBody>
            <a:bodyPr anchor="ctr">
              <a:spAutoFit/>
            </a:bodyPr>
            <a:lstStyle/>
            <a:p>
              <a:endParaRPr lang="en-US"/>
            </a:p>
          </p:txBody>
        </p:sp>
        <p:sp>
          <p:nvSpPr>
            <p:cNvPr id="13344" name="Text Box 82"/>
            <p:cNvSpPr txBox="1">
              <a:spLocks noChangeArrowheads="1"/>
            </p:cNvSpPr>
            <p:nvPr/>
          </p:nvSpPr>
          <p:spPr bwMode="auto">
            <a:xfrm>
              <a:off x="1056" y="3888"/>
              <a:ext cx="1253" cy="269"/>
            </a:xfrm>
            <a:prstGeom prst="rect">
              <a:avLst/>
            </a:prstGeom>
            <a:noFill/>
            <a:ln w="9525" algn="ctr">
              <a:noFill/>
              <a:miter lim="800000"/>
              <a:headEnd/>
              <a:tailEnd/>
            </a:ln>
          </p:spPr>
          <p:txBody>
            <a:bodyPr wrap="none">
              <a:spAutoFit/>
            </a:bodyPr>
            <a:lstStyle/>
            <a:p>
              <a:r>
                <a:rPr lang="en-US"/>
                <a:t>Transportation</a:t>
              </a:r>
            </a:p>
          </p:txBody>
        </p:sp>
      </p:grpSp>
      <p:grpSp>
        <p:nvGrpSpPr>
          <p:cNvPr id="10" name="Group 87"/>
          <p:cNvGrpSpPr>
            <a:grpSpLocks/>
          </p:cNvGrpSpPr>
          <p:nvPr/>
        </p:nvGrpSpPr>
        <p:grpSpPr bwMode="auto">
          <a:xfrm>
            <a:off x="3505200" y="3276600"/>
            <a:ext cx="2655888" cy="1676400"/>
            <a:chOff x="2256" y="2112"/>
            <a:chExt cx="1673" cy="1056"/>
          </a:xfrm>
        </p:grpSpPr>
        <p:pic>
          <p:nvPicPr>
            <p:cNvPr id="13339" name="Picture 31" descr="icon-reprocessing">
              <a:hlinkClick r:id="rId17"/>
            </p:cNvPr>
            <p:cNvPicPr>
              <a:picLocks noChangeAspect="1" noChangeArrowheads="1"/>
            </p:cNvPicPr>
            <p:nvPr/>
          </p:nvPicPr>
          <p:blipFill>
            <a:blip r:embed="rId18" cstate="print"/>
            <a:srcRect/>
            <a:stretch>
              <a:fillRect/>
            </a:stretch>
          </p:blipFill>
          <p:spPr bwMode="auto">
            <a:xfrm>
              <a:off x="2544" y="2112"/>
              <a:ext cx="912" cy="716"/>
            </a:xfrm>
            <a:prstGeom prst="rect">
              <a:avLst/>
            </a:prstGeom>
            <a:noFill/>
            <a:ln w="9525">
              <a:noFill/>
              <a:miter lim="800000"/>
              <a:headEnd/>
              <a:tailEnd/>
            </a:ln>
          </p:spPr>
        </p:pic>
        <p:sp>
          <p:nvSpPr>
            <p:cNvPr id="13340" name="AutoShape 84"/>
            <p:cNvSpPr>
              <a:spLocks noChangeArrowheads="1"/>
            </p:cNvSpPr>
            <p:nvPr/>
          </p:nvSpPr>
          <p:spPr bwMode="auto">
            <a:xfrm>
              <a:off x="2256" y="2832"/>
              <a:ext cx="528" cy="33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32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800000"/>
            </a:solidFill>
            <a:ln w="9525" algn="ctr">
              <a:noFill/>
              <a:miter lim="800000"/>
              <a:headEnd/>
              <a:tailEnd/>
            </a:ln>
          </p:spPr>
          <p:txBody>
            <a:bodyPr anchor="ctr">
              <a:spAutoFit/>
            </a:bodyPr>
            <a:lstStyle/>
            <a:p>
              <a:endParaRPr lang="en-US"/>
            </a:p>
          </p:txBody>
        </p:sp>
        <p:sp>
          <p:nvSpPr>
            <p:cNvPr id="13341" name="Text Box 85"/>
            <p:cNvSpPr txBox="1">
              <a:spLocks noChangeArrowheads="1"/>
            </p:cNvSpPr>
            <p:nvPr/>
          </p:nvSpPr>
          <p:spPr bwMode="auto">
            <a:xfrm>
              <a:off x="2736" y="2832"/>
              <a:ext cx="1193" cy="269"/>
            </a:xfrm>
            <a:prstGeom prst="rect">
              <a:avLst/>
            </a:prstGeom>
            <a:noFill/>
            <a:ln w="9525" algn="ctr">
              <a:noFill/>
              <a:miter lim="800000"/>
              <a:headEnd/>
              <a:tailEnd/>
            </a:ln>
          </p:spPr>
          <p:txBody>
            <a:bodyPr wrap="none">
              <a:spAutoFit/>
            </a:bodyPr>
            <a:lstStyle/>
            <a:p>
              <a:r>
                <a:rPr lang="en-US"/>
                <a:t>Reprocessing</a:t>
              </a:r>
            </a:p>
          </p:txBody>
        </p:sp>
      </p:grpSp>
      <p:sp>
        <p:nvSpPr>
          <p:cNvPr id="63576" name="AutoShape 88"/>
          <p:cNvSpPr>
            <a:spLocks noChangeArrowheads="1"/>
          </p:cNvSpPr>
          <p:nvPr/>
        </p:nvSpPr>
        <p:spPr bwMode="auto">
          <a:xfrm>
            <a:off x="1295400" y="5181600"/>
            <a:ext cx="533400" cy="381000"/>
          </a:xfrm>
          <a:prstGeom prst="leftArrow">
            <a:avLst>
              <a:gd name="adj1" fmla="val 50000"/>
              <a:gd name="adj2" fmla="val 35000"/>
            </a:avLst>
          </a:prstGeom>
          <a:solidFill>
            <a:srgbClr val="800000">
              <a:alpha val="98038"/>
            </a:srgbClr>
          </a:solidFill>
          <a:ln w="9525" algn="ctr">
            <a:noFill/>
            <a:miter lim="800000"/>
            <a:headEnd/>
            <a:tailEnd/>
          </a:ln>
        </p:spPr>
        <p:txBody>
          <a:bodyPr anchor="ctr">
            <a:spAutoFit/>
          </a:bodyPr>
          <a:lstStyle/>
          <a:p>
            <a:endParaRPr lang="en-US"/>
          </a:p>
        </p:txBody>
      </p:sp>
      <p:grpSp>
        <p:nvGrpSpPr>
          <p:cNvPr id="11" name="Group 110"/>
          <p:cNvGrpSpPr>
            <a:grpSpLocks/>
          </p:cNvGrpSpPr>
          <p:nvPr/>
        </p:nvGrpSpPr>
        <p:grpSpPr bwMode="auto">
          <a:xfrm>
            <a:off x="136525" y="4572000"/>
            <a:ext cx="1255713" cy="1938338"/>
            <a:chOff x="86" y="2880"/>
            <a:chExt cx="791" cy="1221"/>
          </a:xfrm>
        </p:grpSpPr>
        <p:pic>
          <p:nvPicPr>
            <p:cNvPr id="13337" name="Picture 48" descr="Tour group entering North Portal of Yucca Mountain">
              <a:hlinkClick r:id="rId19" tooltip="Tour group entering North Portal of Yucca Mountain"/>
            </p:cNvPr>
            <p:cNvPicPr>
              <a:picLocks noChangeAspect="1" noChangeArrowheads="1"/>
            </p:cNvPicPr>
            <p:nvPr/>
          </p:nvPicPr>
          <p:blipFill>
            <a:blip r:embed="rId20" cstate="print"/>
            <a:srcRect/>
            <a:stretch>
              <a:fillRect/>
            </a:stretch>
          </p:blipFill>
          <p:spPr bwMode="auto">
            <a:xfrm>
              <a:off x="96" y="2880"/>
              <a:ext cx="708" cy="945"/>
            </a:xfrm>
            <a:prstGeom prst="rect">
              <a:avLst/>
            </a:prstGeom>
            <a:noFill/>
            <a:ln w="9525">
              <a:noFill/>
              <a:miter lim="800000"/>
              <a:headEnd/>
              <a:tailEnd/>
            </a:ln>
          </p:spPr>
        </p:pic>
        <p:sp>
          <p:nvSpPr>
            <p:cNvPr id="13338" name="Text Box 89"/>
            <p:cNvSpPr txBox="1">
              <a:spLocks noChangeArrowheads="1"/>
            </p:cNvSpPr>
            <p:nvPr/>
          </p:nvSpPr>
          <p:spPr bwMode="auto">
            <a:xfrm>
              <a:off x="86" y="3832"/>
              <a:ext cx="791" cy="269"/>
            </a:xfrm>
            <a:prstGeom prst="rect">
              <a:avLst/>
            </a:prstGeom>
            <a:noFill/>
            <a:ln w="9525" algn="ctr">
              <a:noFill/>
              <a:miter lim="800000"/>
              <a:headEnd/>
              <a:tailEnd/>
            </a:ln>
          </p:spPr>
          <p:txBody>
            <a:bodyPr wrap="none">
              <a:spAutoFit/>
            </a:bodyPr>
            <a:lstStyle/>
            <a:p>
              <a:r>
                <a:rPr lang="en-US"/>
                <a:t>Disposal</a:t>
              </a:r>
            </a:p>
          </p:txBody>
        </p:sp>
      </p:grpSp>
      <p:grpSp>
        <p:nvGrpSpPr>
          <p:cNvPr id="12" name="Group 104"/>
          <p:cNvGrpSpPr>
            <a:grpSpLocks/>
          </p:cNvGrpSpPr>
          <p:nvPr/>
        </p:nvGrpSpPr>
        <p:grpSpPr bwMode="auto">
          <a:xfrm>
            <a:off x="5410200" y="2667000"/>
            <a:ext cx="1085850" cy="1371600"/>
            <a:chOff x="3408" y="1680"/>
            <a:chExt cx="684" cy="864"/>
          </a:xfrm>
        </p:grpSpPr>
        <p:sp>
          <p:nvSpPr>
            <p:cNvPr id="13335" name="AutoShape 100"/>
            <p:cNvSpPr>
              <a:spLocks noChangeArrowheads="1"/>
            </p:cNvSpPr>
            <p:nvPr/>
          </p:nvSpPr>
          <p:spPr bwMode="auto">
            <a:xfrm>
              <a:off x="3456" y="2352"/>
              <a:ext cx="624" cy="192"/>
            </a:xfrm>
            <a:prstGeom prst="rightArrow">
              <a:avLst>
                <a:gd name="adj1" fmla="val 50000"/>
                <a:gd name="adj2" fmla="val 81250"/>
              </a:avLst>
            </a:prstGeom>
            <a:solidFill>
              <a:srgbClr val="33CCCC"/>
            </a:solidFill>
            <a:ln w="9525" algn="ctr">
              <a:noFill/>
              <a:miter lim="800000"/>
              <a:headEnd/>
              <a:tailEnd/>
            </a:ln>
          </p:spPr>
          <p:txBody>
            <a:bodyPr wrap="none" anchor="ctr">
              <a:spAutoFit/>
            </a:bodyPr>
            <a:lstStyle/>
            <a:p>
              <a:endParaRPr lang="en-US"/>
            </a:p>
          </p:txBody>
        </p:sp>
        <p:sp>
          <p:nvSpPr>
            <p:cNvPr id="13336" name="Text Box 101"/>
            <p:cNvSpPr txBox="1">
              <a:spLocks noChangeArrowheads="1"/>
            </p:cNvSpPr>
            <p:nvPr/>
          </p:nvSpPr>
          <p:spPr bwMode="auto">
            <a:xfrm>
              <a:off x="3408" y="1680"/>
              <a:ext cx="684" cy="750"/>
            </a:xfrm>
            <a:prstGeom prst="rect">
              <a:avLst/>
            </a:prstGeom>
            <a:noFill/>
            <a:ln w="9525" algn="ctr">
              <a:noFill/>
              <a:miter lim="800000"/>
              <a:headEnd/>
              <a:tailEnd/>
            </a:ln>
          </p:spPr>
          <p:txBody>
            <a:bodyPr wrap="none">
              <a:spAutoFit/>
            </a:bodyPr>
            <a:lstStyle/>
            <a:p>
              <a:r>
                <a:rPr lang="en-US" sz="1800">
                  <a:solidFill>
                    <a:srgbClr val="0099FF"/>
                  </a:solidFill>
                </a:rPr>
                <a:t>Pu and </a:t>
              </a:r>
            </a:p>
            <a:p>
              <a:r>
                <a:rPr lang="en-US" sz="1800">
                  <a:solidFill>
                    <a:srgbClr val="0099FF"/>
                  </a:solidFill>
                </a:rPr>
                <a:t>(maybe)</a:t>
              </a:r>
            </a:p>
            <a:p>
              <a:r>
                <a:rPr lang="en-US" sz="1800">
                  <a:solidFill>
                    <a:srgbClr val="0099FF"/>
                  </a:solidFill>
                </a:rPr>
                <a:t>other </a:t>
              </a:r>
            </a:p>
            <a:p>
              <a:r>
                <a:rPr lang="en-US" sz="1800">
                  <a:solidFill>
                    <a:srgbClr val="0099FF"/>
                  </a:solidFill>
                </a:rPr>
                <a:t>actinides</a:t>
              </a:r>
            </a:p>
          </p:txBody>
        </p:sp>
      </p:grpSp>
      <p:grpSp>
        <p:nvGrpSpPr>
          <p:cNvPr id="13" name="Group 103"/>
          <p:cNvGrpSpPr>
            <a:grpSpLocks/>
          </p:cNvGrpSpPr>
          <p:nvPr/>
        </p:nvGrpSpPr>
        <p:grpSpPr bwMode="auto">
          <a:xfrm>
            <a:off x="2057400" y="2743200"/>
            <a:ext cx="1835150" cy="1819275"/>
            <a:chOff x="1296" y="1728"/>
            <a:chExt cx="1156" cy="1146"/>
          </a:xfrm>
        </p:grpSpPr>
        <p:pic>
          <p:nvPicPr>
            <p:cNvPr id="13331" name="Picture 95" descr="Photo of High Level Waste"/>
            <p:cNvPicPr>
              <a:picLocks noChangeAspect="1" noChangeArrowheads="1"/>
            </p:cNvPicPr>
            <p:nvPr/>
          </p:nvPicPr>
          <p:blipFill>
            <a:blip r:embed="rId21" cstate="print">
              <a:lum contrast="4000"/>
            </a:blip>
            <a:srcRect r="52800"/>
            <a:stretch>
              <a:fillRect/>
            </a:stretch>
          </p:blipFill>
          <p:spPr bwMode="auto">
            <a:xfrm>
              <a:off x="1488" y="1968"/>
              <a:ext cx="371" cy="906"/>
            </a:xfrm>
            <a:prstGeom prst="rect">
              <a:avLst/>
            </a:prstGeom>
            <a:noFill/>
            <a:ln w="9525">
              <a:noFill/>
              <a:miter lim="800000"/>
              <a:headEnd/>
              <a:tailEnd/>
            </a:ln>
          </p:spPr>
        </p:pic>
        <p:sp>
          <p:nvSpPr>
            <p:cNvPr id="13332" name="AutoShape 97"/>
            <p:cNvSpPr>
              <a:spLocks noChangeArrowheads="1"/>
            </p:cNvSpPr>
            <p:nvPr/>
          </p:nvSpPr>
          <p:spPr bwMode="auto">
            <a:xfrm>
              <a:off x="1872" y="2448"/>
              <a:ext cx="576" cy="192"/>
            </a:xfrm>
            <a:prstGeom prst="leftArrow">
              <a:avLst>
                <a:gd name="adj1" fmla="val 50000"/>
                <a:gd name="adj2" fmla="val 75000"/>
              </a:avLst>
            </a:prstGeom>
            <a:solidFill>
              <a:srgbClr val="FF0000"/>
            </a:solidFill>
            <a:ln w="9525" algn="ctr">
              <a:noFill/>
              <a:miter lim="800000"/>
              <a:headEnd/>
              <a:tailEnd/>
            </a:ln>
          </p:spPr>
          <p:txBody>
            <a:bodyPr wrap="none" anchor="ctr">
              <a:spAutoFit/>
            </a:bodyPr>
            <a:lstStyle/>
            <a:p>
              <a:endParaRPr lang="en-US"/>
            </a:p>
          </p:txBody>
        </p:sp>
        <p:sp>
          <p:nvSpPr>
            <p:cNvPr id="13333" name="Text Box 98"/>
            <p:cNvSpPr txBox="1">
              <a:spLocks noChangeArrowheads="1"/>
            </p:cNvSpPr>
            <p:nvPr/>
          </p:nvSpPr>
          <p:spPr bwMode="auto">
            <a:xfrm>
              <a:off x="1920" y="1920"/>
              <a:ext cx="532" cy="923"/>
            </a:xfrm>
            <a:prstGeom prst="rect">
              <a:avLst/>
            </a:prstGeom>
            <a:noFill/>
            <a:ln w="9525" algn="ctr">
              <a:noFill/>
              <a:miter lim="800000"/>
              <a:headEnd/>
              <a:tailEnd/>
            </a:ln>
          </p:spPr>
          <p:txBody>
            <a:bodyPr wrap="none">
              <a:spAutoFit/>
            </a:bodyPr>
            <a:lstStyle/>
            <a:p>
              <a:pPr algn="ctr"/>
              <a:r>
                <a:rPr lang="en-US" sz="1800">
                  <a:solidFill>
                    <a:srgbClr val="FF3300"/>
                  </a:solidFill>
                </a:rPr>
                <a:t>High </a:t>
              </a:r>
            </a:p>
            <a:p>
              <a:pPr algn="ctr"/>
              <a:r>
                <a:rPr lang="en-US" sz="1800">
                  <a:solidFill>
                    <a:srgbClr val="FF3300"/>
                  </a:solidFill>
                </a:rPr>
                <a:t>Level</a:t>
              </a:r>
            </a:p>
            <a:p>
              <a:pPr algn="ctr"/>
              <a:r>
                <a:rPr lang="en-US" sz="1800">
                  <a:solidFill>
                    <a:srgbClr val="FF3300"/>
                  </a:solidFill>
                </a:rPr>
                <a:t>Waste</a:t>
              </a:r>
            </a:p>
            <a:p>
              <a:pPr algn="ctr"/>
              <a:endParaRPr lang="en-US" sz="1800">
                <a:solidFill>
                  <a:srgbClr val="FF3300"/>
                </a:solidFill>
              </a:endParaRPr>
            </a:p>
            <a:p>
              <a:pPr algn="ctr"/>
              <a:r>
                <a:rPr lang="en-US" sz="1800">
                  <a:solidFill>
                    <a:srgbClr val="FF3300"/>
                  </a:solidFill>
                </a:rPr>
                <a:t>(HLW)</a:t>
              </a:r>
            </a:p>
          </p:txBody>
        </p:sp>
        <p:sp>
          <p:nvSpPr>
            <p:cNvPr id="13334" name="Text Box 102"/>
            <p:cNvSpPr txBox="1">
              <a:spLocks noChangeArrowheads="1"/>
            </p:cNvSpPr>
            <p:nvPr/>
          </p:nvSpPr>
          <p:spPr bwMode="auto">
            <a:xfrm>
              <a:off x="1296" y="1728"/>
              <a:ext cx="977" cy="269"/>
            </a:xfrm>
            <a:prstGeom prst="rect">
              <a:avLst/>
            </a:prstGeom>
            <a:noFill/>
            <a:ln w="9525" algn="ctr">
              <a:noFill/>
              <a:miter lim="800000"/>
              <a:headEnd/>
              <a:tailEnd/>
            </a:ln>
          </p:spPr>
          <p:txBody>
            <a:bodyPr wrap="none">
              <a:spAutoFit/>
            </a:bodyPr>
            <a:lstStyle/>
            <a:p>
              <a:r>
                <a:rPr lang="en-US"/>
                <a:t>Vitrification</a:t>
              </a:r>
            </a:p>
          </p:txBody>
        </p:sp>
      </p:grpSp>
      <p:grpSp>
        <p:nvGrpSpPr>
          <p:cNvPr id="14" name="Group 107"/>
          <p:cNvGrpSpPr>
            <a:grpSpLocks/>
          </p:cNvGrpSpPr>
          <p:nvPr/>
        </p:nvGrpSpPr>
        <p:grpSpPr bwMode="auto">
          <a:xfrm>
            <a:off x="1295400" y="3886200"/>
            <a:ext cx="946150" cy="838200"/>
            <a:chOff x="816" y="2448"/>
            <a:chExt cx="596" cy="528"/>
          </a:xfrm>
        </p:grpSpPr>
        <p:sp>
          <p:nvSpPr>
            <p:cNvPr id="13329" name="AutoShape 105"/>
            <p:cNvSpPr>
              <a:spLocks noChangeArrowheads="1"/>
            </p:cNvSpPr>
            <p:nvPr/>
          </p:nvSpPr>
          <p:spPr bwMode="auto">
            <a:xfrm>
              <a:off x="816" y="2784"/>
              <a:ext cx="576" cy="192"/>
            </a:xfrm>
            <a:prstGeom prst="leftArrow">
              <a:avLst>
                <a:gd name="adj1" fmla="val 50000"/>
                <a:gd name="adj2" fmla="val 75000"/>
              </a:avLst>
            </a:prstGeom>
            <a:solidFill>
              <a:srgbClr val="FF00FF"/>
            </a:solidFill>
            <a:ln w="9525" algn="ctr">
              <a:noFill/>
              <a:miter lim="800000"/>
              <a:headEnd/>
              <a:tailEnd/>
            </a:ln>
          </p:spPr>
          <p:txBody>
            <a:bodyPr wrap="none" anchor="ctr">
              <a:spAutoFit/>
            </a:bodyPr>
            <a:lstStyle/>
            <a:p>
              <a:endParaRPr lang="en-US"/>
            </a:p>
          </p:txBody>
        </p:sp>
        <p:sp>
          <p:nvSpPr>
            <p:cNvPr id="13330" name="Text Box 106"/>
            <p:cNvSpPr txBox="1">
              <a:spLocks noChangeArrowheads="1"/>
            </p:cNvSpPr>
            <p:nvPr/>
          </p:nvSpPr>
          <p:spPr bwMode="auto">
            <a:xfrm>
              <a:off x="816" y="2448"/>
              <a:ext cx="596" cy="404"/>
            </a:xfrm>
            <a:prstGeom prst="rect">
              <a:avLst/>
            </a:prstGeom>
            <a:noFill/>
            <a:ln w="9525" algn="ctr">
              <a:noFill/>
              <a:miter lim="800000"/>
              <a:headEnd/>
              <a:tailEnd/>
            </a:ln>
          </p:spPr>
          <p:txBody>
            <a:bodyPr wrap="none">
              <a:spAutoFit/>
            </a:bodyPr>
            <a:lstStyle/>
            <a:p>
              <a:r>
                <a:rPr lang="en-US" sz="1800">
                  <a:solidFill>
                    <a:srgbClr val="FF3399"/>
                  </a:solidFill>
                </a:rPr>
                <a:t>Vitrified</a:t>
              </a:r>
            </a:p>
            <a:p>
              <a:r>
                <a:rPr lang="en-US" sz="1800">
                  <a:solidFill>
                    <a:srgbClr val="FF3399"/>
                  </a:solidFill>
                </a:rPr>
                <a:t>HLW</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0" fill="hold"/>
                                        <p:tgtEl>
                                          <p:spTgt spid="3"/>
                                        </p:tgtEl>
                                        <p:attrNameLst>
                                          <p:attrName>ppt_x</p:attrName>
                                        </p:attrNameLst>
                                      </p:cBhvr>
                                      <p:tavLst>
                                        <p:tav tm="0">
                                          <p:val>
                                            <p:strVal val="#ppt_x"/>
                                          </p:val>
                                        </p:tav>
                                        <p:tav tm="100000">
                                          <p:val>
                                            <p:strVal val="#ppt_x"/>
                                          </p:val>
                                        </p:tav>
                                      </p:tavLst>
                                    </p:anim>
                                    <p:anim calcmode="lin" valueType="num">
                                      <p:cBhvr additive="base">
                                        <p:cTn id="13"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7"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0" fill="hold"/>
                                        <p:tgtEl>
                                          <p:spTgt spid="6"/>
                                        </p:tgtEl>
                                        <p:attrNameLst>
                                          <p:attrName>ppt_x</p:attrName>
                                        </p:attrNameLst>
                                      </p:cBhvr>
                                      <p:tavLst>
                                        <p:tav tm="0">
                                          <p:val>
                                            <p:strVal val="#ppt_x"/>
                                          </p:val>
                                        </p:tav>
                                        <p:tav tm="100000">
                                          <p:val>
                                            <p:strVal val="#ppt_x"/>
                                          </p:val>
                                        </p:tav>
                                      </p:tavLst>
                                    </p:anim>
                                    <p:anim calcmode="lin" valueType="num">
                                      <p:cBhvr additive="base">
                                        <p:cTn id="24"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plus(in)">
                                      <p:cBhvr>
                                        <p:cTn id="29" dur="20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1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trips(downLeft)">
                                      <p:cBhvr>
                                        <p:cTn id="39" dur="500"/>
                                        <p:tgtEl>
                                          <p:spTgt spid="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3" presetClass="entr" presetSubtype="16" fill="hold" grpId="0" nodeType="clickEffect">
                                  <p:stCondLst>
                                    <p:cond delay="0"/>
                                  </p:stCondLst>
                                  <p:childTnLst>
                                    <p:set>
                                      <p:cBhvr>
                                        <p:cTn id="43" dur="1" fill="hold">
                                          <p:stCondLst>
                                            <p:cond delay="0"/>
                                          </p:stCondLst>
                                        </p:cTn>
                                        <p:tgtEl>
                                          <p:spTgt spid="63576"/>
                                        </p:tgtEl>
                                        <p:attrNameLst>
                                          <p:attrName>style.visibility</p:attrName>
                                        </p:attrNameLst>
                                      </p:cBhvr>
                                      <p:to>
                                        <p:strVal val="visible"/>
                                      </p:to>
                                    </p:set>
                                    <p:animEffect transition="in" filter="plus(in)">
                                      <p:cBhvr>
                                        <p:cTn id="44" dur="2000"/>
                                        <p:tgtEl>
                                          <p:spTgt spid="63576"/>
                                        </p:tgtEl>
                                      </p:cBhvr>
                                    </p:animEffect>
                                  </p:childTnLst>
                                </p:cTn>
                              </p:par>
                              <p:par>
                                <p:cTn id="45" presetID="13" presetClass="entr" presetSubtype="16"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plus(in)">
                                      <p:cBhvr>
                                        <p:cTn id="47" dur="20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xit" presetSubtype="4" fill="hold" grpId="1" nodeType="clickEffect">
                                  <p:stCondLst>
                                    <p:cond delay="0"/>
                                  </p:stCondLst>
                                  <p:childTnLst>
                                    <p:anim calcmode="lin" valueType="num">
                                      <p:cBhvr additive="base">
                                        <p:cTn id="51" dur="500"/>
                                        <p:tgtEl>
                                          <p:spTgt spid="63576"/>
                                        </p:tgtEl>
                                        <p:attrNameLst>
                                          <p:attrName>ppt_x</p:attrName>
                                        </p:attrNameLst>
                                      </p:cBhvr>
                                      <p:tavLst>
                                        <p:tav tm="0">
                                          <p:val>
                                            <p:strVal val="ppt_x"/>
                                          </p:val>
                                        </p:tav>
                                        <p:tav tm="100000">
                                          <p:val>
                                            <p:strVal val="ppt_x"/>
                                          </p:val>
                                        </p:tav>
                                      </p:tavLst>
                                    </p:anim>
                                    <p:anim calcmode="lin" valueType="num">
                                      <p:cBhvr additive="base">
                                        <p:cTn id="52" dur="500"/>
                                        <p:tgtEl>
                                          <p:spTgt spid="63576"/>
                                        </p:tgtEl>
                                        <p:attrNameLst>
                                          <p:attrName>ppt_y</p:attrName>
                                        </p:attrNameLst>
                                      </p:cBhvr>
                                      <p:tavLst>
                                        <p:tav tm="0">
                                          <p:val>
                                            <p:strVal val="ppt_y"/>
                                          </p:val>
                                        </p:tav>
                                        <p:tav tm="100000">
                                          <p:val>
                                            <p:strVal val="1+ppt_h/2"/>
                                          </p:val>
                                        </p:tav>
                                      </p:tavLst>
                                    </p:anim>
                                    <p:set>
                                      <p:cBhvr>
                                        <p:cTn id="53" dur="1" fill="hold">
                                          <p:stCondLst>
                                            <p:cond delay="499"/>
                                          </p:stCondLst>
                                        </p:cTn>
                                        <p:tgtEl>
                                          <p:spTgt spid="63576"/>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11"/>
                                        </p:tgtEl>
                                        <p:attrNameLst>
                                          <p:attrName>ppt_x</p:attrName>
                                        </p:attrNameLst>
                                      </p:cBhvr>
                                      <p:tavLst>
                                        <p:tav tm="0">
                                          <p:val>
                                            <p:strVal val="ppt_x"/>
                                          </p:val>
                                        </p:tav>
                                        <p:tav tm="100000">
                                          <p:val>
                                            <p:strVal val="ppt_x"/>
                                          </p:val>
                                        </p:tav>
                                      </p:tavLst>
                                    </p:anim>
                                    <p:anim calcmode="lin" valueType="num">
                                      <p:cBhvr additive="base">
                                        <p:cTn id="56" dur="500"/>
                                        <p:tgtEl>
                                          <p:spTgt spid="11"/>
                                        </p:tgtEl>
                                        <p:attrNameLst>
                                          <p:attrName>ppt_y</p:attrName>
                                        </p:attrNameLst>
                                      </p:cBhvr>
                                      <p:tavLst>
                                        <p:tav tm="0">
                                          <p:val>
                                            <p:strVal val="ppt_y"/>
                                          </p:val>
                                        </p:tav>
                                        <p:tav tm="100000">
                                          <p:val>
                                            <p:strVal val="1+ppt_h/2"/>
                                          </p:val>
                                        </p:tav>
                                      </p:tavLst>
                                    </p:anim>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ppt_x"/>
                                          </p:val>
                                        </p:tav>
                                        <p:tav tm="100000">
                                          <p:val>
                                            <p:strVal val="#ppt_x"/>
                                          </p:val>
                                        </p:tav>
                                      </p:tavLst>
                                    </p:anim>
                                    <p:anim calcmode="lin" valueType="num">
                                      <p:cBhvr additive="base">
                                        <p:cTn id="6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3" presetClass="entr" presetSubtype="16"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plus(in)">
                                      <p:cBhvr>
                                        <p:cTn id="68" dur="2000"/>
                                        <p:tgtEl>
                                          <p:spTgt spid="1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par>
                                <p:cTn id="74" presetID="3" presetClass="entr" presetSubtype="1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blinds(horizontal)">
                                      <p:cBhvr>
                                        <p:cTn id="76" dur="500"/>
                                        <p:tgtEl>
                                          <p:spTgt spid="1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55" presetClass="entr" presetSubtype="0"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p:cTn id="81" dur="1000" fill="hold"/>
                                        <p:tgtEl>
                                          <p:spTgt spid="11"/>
                                        </p:tgtEl>
                                        <p:attrNameLst>
                                          <p:attrName>ppt_w</p:attrName>
                                        </p:attrNameLst>
                                      </p:cBhvr>
                                      <p:tavLst>
                                        <p:tav tm="0">
                                          <p:val>
                                            <p:strVal val="#ppt_w*0.70"/>
                                          </p:val>
                                        </p:tav>
                                        <p:tav tm="100000">
                                          <p:val>
                                            <p:strVal val="#ppt_w"/>
                                          </p:val>
                                        </p:tav>
                                      </p:tavLst>
                                    </p:anim>
                                    <p:anim calcmode="lin" valueType="num">
                                      <p:cBhvr>
                                        <p:cTn id="82" dur="1000" fill="hold"/>
                                        <p:tgtEl>
                                          <p:spTgt spid="11"/>
                                        </p:tgtEl>
                                        <p:attrNameLst>
                                          <p:attrName>ppt_h</p:attrName>
                                        </p:attrNameLst>
                                      </p:cBhvr>
                                      <p:tavLst>
                                        <p:tav tm="0">
                                          <p:val>
                                            <p:strVal val="#ppt_h"/>
                                          </p:val>
                                        </p:tav>
                                        <p:tav tm="100000">
                                          <p:val>
                                            <p:strVal val="#ppt_h"/>
                                          </p:val>
                                        </p:tav>
                                      </p:tavLst>
                                    </p:anim>
                                    <p:animEffect transition="in" filter="fade">
                                      <p:cBhvr>
                                        <p:cTn id="8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76" grpId="0" animBg="1"/>
      <p:bldP spid="63576"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868363"/>
          </a:xfrm>
        </p:spPr>
        <p:txBody>
          <a:bodyPr/>
          <a:lstStyle/>
          <a:p>
            <a:pPr eaLnBrk="1" hangingPunct="1"/>
            <a:r>
              <a:rPr lang="en-US" sz="3200"/>
              <a:t>A Brief History of the Nuclear Fuel Cycle</a:t>
            </a:r>
          </a:p>
        </p:txBody>
      </p:sp>
      <p:graphicFrame>
        <p:nvGraphicFramePr>
          <p:cNvPr id="73731" name="Group 3"/>
          <p:cNvGraphicFramePr>
            <a:graphicFrameLocks noGrp="1"/>
          </p:cNvGraphicFramePr>
          <p:nvPr>
            <p:ph idx="1"/>
          </p:nvPr>
        </p:nvGraphicFramePr>
        <p:xfrm>
          <a:off x="152400" y="914400"/>
          <a:ext cx="8763000" cy="5303838"/>
        </p:xfrm>
        <a:graphic>
          <a:graphicData uri="http://schemas.openxmlformats.org/drawingml/2006/table">
            <a:tbl>
              <a:tblPr/>
              <a:tblGrid>
                <a:gridCol w="9144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21642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1943-1945</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The nuclear fuel cycle is born in war:</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000" b="0" i="0" u="none" strike="noStrike" cap="none" normalizeH="0" baseline="0" dirty="0">
                          <a:ln>
                            <a:noFill/>
                          </a:ln>
                          <a:solidFill>
                            <a:srgbClr val="FF0000"/>
                          </a:solidFill>
                          <a:effectLst/>
                          <a:latin typeface="Arial" charset="0"/>
                        </a:rPr>
                        <a:t> uranium mining and milling: Port Hope, ON</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000" b="0" i="0" u="none" strike="noStrike" cap="none" normalizeH="0" baseline="0" dirty="0">
                          <a:ln>
                            <a:noFill/>
                          </a:ln>
                          <a:solidFill>
                            <a:srgbClr val="008000"/>
                          </a:solidFill>
                          <a:effectLst/>
                          <a:latin typeface="Arial" charset="0"/>
                        </a:rPr>
                        <a:t> enrichment, gaseous diffusion and </a:t>
                      </a:r>
                      <a:r>
                        <a:rPr kumimoji="0" lang="en-US" sz="2000" b="0" i="0" u="none" strike="noStrike" cap="none" normalizeH="0" baseline="0" dirty="0" err="1">
                          <a:ln>
                            <a:noFill/>
                          </a:ln>
                          <a:solidFill>
                            <a:srgbClr val="008000"/>
                          </a:solidFill>
                          <a:effectLst/>
                          <a:latin typeface="Arial" charset="0"/>
                        </a:rPr>
                        <a:t>calutron</a:t>
                      </a:r>
                      <a:r>
                        <a:rPr kumimoji="0" lang="en-US" sz="2000" b="0" i="0" u="none" strike="noStrike" cap="none" normalizeH="0" baseline="0" dirty="0">
                          <a:ln>
                            <a:noFill/>
                          </a:ln>
                          <a:solidFill>
                            <a:srgbClr val="008000"/>
                          </a:solidFill>
                          <a:effectLst/>
                          <a:latin typeface="Arial" charset="0"/>
                        </a:rPr>
                        <a:t>, Oak Ridge, TN</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000" b="0" i="0" u="none" strike="noStrike" cap="none" normalizeH="0" baseline="0" dirty="0">
                          <a:ln>
                            <a:noFill/>
                          </a:ln>
                          <a:solidFill>
                            <a:schemeClr val="tx1"/>
                          </a:solidFill>
                          <a:effectLst/>
                          <a:latin typeface="Arial" charset="0"/>
                        </a:rPr>
                        <a:t> </a:t>
                      </a:r>
                      <a:r>
                        <a:rPr kumimoji="0" lang="en-US" sz="2000" b="0" i="0" u="none" strike="noStrike" cap="none" normalizeH="0" baseline="0" dirty="0">
                          <a:ln>
                            <a:noFill/>
                          </a:ln>
                          <a:solidFill>
                            <a:srgbClr val="003399"/>
                          </a:solidFill>
                          <a:effectLst/>
                          <a:latin typeface="Arial" charset="0"/>
                        </a:rPr>
                        <a:t>plutonium production reactors: graphite moderated, water cooled: Hanford, WA</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000" b="0" i="0" u="none" strike="noStrike" cap="none" normalizeH="0" baseline="0" dirty="0">
                          <a:ln>
                            <a:noFill/>
                          </a:ln>
                          <a:solidFill>
                            <a:srgbClr val="9900FF"/>
                          </a:solidFill>
                          <a:effectLst/>
                          <a:latin typeface="Arial" charset="0"/>
                        </a:rPr>
                        <a:t> reprocessing (bismuth phosphate process), Hanford, WA</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96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1951</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                                           First nuclear electricity produced by                 .                                          EBR-I (Experimental Breeder Reactor 1) .                                          in Idaho.  It was widely expected at this             .                                          time that a closed fuel cycle centered      .                                          around breeders would quickly be                .                                          adopted.  EBR-I did breed plutonium           .                                          (eventually achieving a breeding ratio of        .                                          1.27) and, in 1963, demonstrated a breeding fuel cycle by going critical with fuel made from plutonium that had earlier been produced in the reactor.</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5374" name="Picture 14"/>
          <p:cNvPicPr>
            <a:picLocks noChangeAspect="1" noChangeArrowheads="1"/>
          </p:cNvPicPr>
          <p:nvPr/>
        </p:nvPicPr>
        <p:blipFill>
          <a:blip r:embed="rId3" cstate="print"/>
          <a:srcRect/>
          <a:stretch>
            <a:fillRect/>
          </a:stretch>
        </p:blipFill>
        <p:spPr bwMode="auto">
          <a:xfrm>
            <a:off x="1143000" y="3200400"/>
            <a:ext cx="2971800" cy="2344738"/>
          </a:xfrm>
          <a:prstGeom prst="rect">
            <a:avLst/>
          </a:prstGeom>
          <a:noFill/>
          <a:ln w="9525" algn="ctr">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0"/>
            <a:ext cx="8229600" cy="868363"/>
          </a:xfrm>
        </p:spPr>
        <p:txBody>
          <a:bodyPr/>
          <a:lstStyle/>
          <a:p>
            <a:pPr eaLnBrk="1" hangingPunct="1"/>
            <a:r>
              <a:rPr lang="en-US" sz="3200"/>
              <a:t>A Brief History of the Nuclear Fuel Cycle</a:t>
            </a:r>
          </a:p>
        </p:txBody>
      </p:sp>
      <p:graphicFrame>
        <p:nvGraphicFramePr>
          <p:cNvPr id="278531" name="Group 3"/>
          <p:cNvGraphicFramePr>
            <a:graphicFrameLocks noGrp="1"/>
          </p:cNvGraphicFramePr>
          <p:nvPr>
            <p:ph idx="1"/>
            <p:extLst>
              <p:ext uri="{D42A27DB-BD31-4B8C-83A1-F6EECF244321}">
                <p14:modId xmlns:p14="http://schemas.microsoft.com/office/powerpoint/2010/main" val="4070316717"/>
              </p:ext>
            </p:extLst>
          </p:nvPr>
        </p:nvGraphicFramePr>
        <p:xfrm>
          <a:off x="152400" y="762000"/>
          <a:ext cx="8839200" cy="5761038"/>
        </p:xfrm>
        <a:graphic>
          <a:graphicData uri="http://schemas.openxmlformats.org/drawingml/2006/table">
            <a:tbl>
              <a:tblPr/>
              <a:tblGrid>
                <a:gridCol w="922338">
                  <a:extLst>
                    <a:ext uri="{9D8B030D-6E8A-4147-A177-3AD203B41FA5}">
                      <a16:colId xmlns:a16="http://schemas.microsoft.com/office/drawing/2014/main" val="20000"/>
                    </a:ext>
                  </a:extLst>
                </a:gridCol>
                <a:gridCol w="7916862">
                  <a:extLst>
                    <a:ext uri="{9D8B030D-6E8A-4147-A177-3AD203B41FA5}">
                      <a16:colId xmlns:a16="http://schemas.microsoft.com/office/drawing/2014/main" val="20001"/>
                    </a:ext>
                  </a:extLst>
                </a:gridCol>
              </a:tblGrid>
              <a:tr h="17374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1975</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03399"/>
                          </a:solidFill>
                          <a:effectLst/>
                          <a:latin typeface="Arial" charset="0"/>
                        </a:rPr>
                        <a:t>                                        The world’s largest uranium deposit (over 1 million   .                                        tons U</a:t>
                      </a:r>
                      <a:r>
                        <a:rPr kumimoji="0" lang="en-US" sz="1800" b="0" i="0" u="none" strike="noStrike" cap="none" normalizeH="0" baseline="-25000">
                          <a:ln>
                            <a:noFill/>
                          </a:ln>
                          <a:solidFill>
                            <a:srgbClr val="003399"/>
                          </a:solidFill>
                          <a:effectLst/>
                          <a:latin typeface="Arial" charset="0"/>
                        </a:rPr>
                        <a:t>3</a:t>
                      </a:r>
                      <a:r>
                        <a:rPr kumimoji="0" lang="en-US" sz="1800" b="0" i="0" u="none" strike="noStrike" cap="none" normalizeH="0" baseline="0">
                          <a:ln>
                            <a:noFill/>
                          </a:ln>
                          <a:solidFill>
                            <a:srgbClr val="003399"/>
                          </a:solidFill>
                          <a:effectLst/>
                          <a:latin typeface="Arial" charset="0"/>
                        </a:rPr>
                        <a:t>O</a:t>
                      </a:r>
                      <a:r>
                        <a:rPr kumimoji="0" lang="en-US" sz="1800" b="0" i="0" u="none" strike="noStrike" cap="none" normalizeH="0" baseline="-25000">
                          <a:ln>
                            <a:noFill/>
                          </a:ln>
                          <a:solidFill>
                            <a:srgbClr val="003399"/>
                          </a:solidFill>
                          <a:effectLst/>
                          <a:latin typeface="Arial" charset="0"/>
                        </a:rPr>
                        <a:t>8</a:t>
                      </a:r>
                      <a:r>
                        <a:rPr kumimoji="0" lang="en-US" sz="1800" b="0" i="0" u="none" strike="noStrike" cap="none" normalizeH="0" baseline="0">
                          <a:ln>
                            <a:noFill/>
                          </a:ln>
                          <a:solidFill>
                            <a:srgbClr val="003399"/>
                          </a:solidFill>
                          <a:effectLst/>
                          <a:latin typeface="Arial" charset="0"/>
                        </a:rPr>
                        <a:t>) is discovered at Olympic Dam in             .                                       Australia by prospectors searching for copper.  The  .                                        uranium spot price, which exceeded $100/lb U</a:t>
                      </a:r>
                      <a:r>
                        <a:rPr kumimoji="0" lang="en-US" sz="1800" b="0" i="0" u="none" strike="noStrike" cap="none" normalizeH="0" baseline="-25000">
                          <a:ln>
                            <a:noFill/>
                          </a:ln>
                          <a:solidFill>
                            <a:srgbClr val="003399"/>
                          </a:solidFill>
                          <a:effectLst/>
                          <a:latin typeface="Arial" charset="0"/>
                        </a:rPr>
                        <a:t>3</a:t>
                      </a:r>
                      <a:r>
                        <a:rPr kumimoji="0" lang="en-US" sz="1800" b="0" i="0" u="none" strike="noStrike" cap="none" normalizeH="0" baseline="0">
                          <a:ln>
                            <a:noFill/>
                          </a:ln>
                          <a:solidFill>
                            <a:srgbClr val="003399"/>
                          </a:solidFill>
                          <a:effectLst/>
                          <a:latin typeface="Arial" charset="0"/>
                        </a:rPr>
                        <a:t>O</a:t>
                      </a:r>
                      <a:r>
                        <a:rPr kumimoji="0" lang="en-US" sz="1800" b="0" i="0" u="none" strike="noStrike" cap="none" normalizeH="0" baseline="-25000">
                          <a:ln>
                            <a:noFill/>
                          </a:ln>
                          <a:solidFill>
                            <a:srgbClr val="003399"/>
                          </a:solidFill>
                          <a:effectLst/>
                          <a:latin typeface="Arial" charset="0"/>
                        </a:rPr>
                        <a:t>8</a:t>
                      </a:r>
                      <a:r>
                        <a:rPr kumimoji="0" lang="en-US" sz="1800" b="0" i="0" u="none" strike="noStrike" cap="none" normalizeH="0" baseline="0">
                          <a:ln>
                            <a:noFill/>
                          </a:ln>
                          <a:solidFill>
                            <a:srgbClr val="003399"/>
                          </a:solidFill>
                          <a:effectLst/>
                          <a:latin typeface="Arial" charset="0"/>
                        </a:rPr>
                        <a:t> . .                                      in the late 1970s (constant 2004 dollars), falls to    .                                        $10/lb by 2000.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31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1977</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9900FF"/>
                          </a:solidFill>
                          <a:effectLst/>
                          <a:latin typeface="Arial" charset="0"/>
                        </a:rPr>
                        <a:t>Shippingport is loaded with a thorium breeding blanket and produces U-233.  This demonstration of the thorium fuel cycle is not repeated, nor is the U-233 re-used in a commercial power plant.  Experimentation with thorium also occurred at Peach Bottom and Fort St. Vrain as well as facilities in Germany and the UK.</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604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1977</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rPr>
                        <a:t>Pres. Carter signs an executive order banning the reprocessing of commercial SNF (spent nuclear fuel) in the United States</a:t>
                      </a:r>
                      <a:r>
                        <a:rPr kumimoji="0" lang="en-US" sz="1800" b="0" i="0" u="none" strike="noStrike" cap="none" normalizeH="0" baseline="0" dirty="0">
                          <a:ln>
                            <a:noFill/>
                          </a:ln>
                          <a:solidFill>
                            <a:schemeClr val="tx1"/>
                          </a:solidFill>
                          <a:effectLst/>
                          <a:latin typeface="Arial" charset="0"/>
                        </a:rPr>
                        <a:t>.  A large scale reprocessing plant under construction at Barnwell, SC was cancelled.  Carter’s decision was based on nonproliferation concerns; it was expected that other countries would follow the US lead and move away from plutonium separation.  This did not occur.  The ban was lifted by Pres. Reagan in 1981 but the momentum toward reprocessing in the US, already flagging due to economic factors (e.g., steep decrease in the price of uranium), was broken.</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8449" name="Picture 17"/>
          <p:cNvPicPr>
            <a:picLocks noChangeAspect="1" noChangeArrowheads="1"/>
          </p:cNvPicPr>
          <p:nvPr/>
        </p:nvPicPr>
        <p:blipFill>
          <a:blip r:embed="rId3" cstate="print"/>
          <a:srcRect/>
          <a:stretch>
            <a:fillRect/>
          </a:stretch>
        </p:blipFill>
        <p:spPr bwMode="auto">
          <a:xfrm>
            <a:off x="1143000" y="762000"/>
            <a:ext cx="2514600" cy="1671638"/>
          </a:xfrm>
          <a:prstGeom prst="rect">
            <a:avLst/>
          </a:prstGeom>
          <a:noFill/>
          <a:ln w="9525" algn="ctr">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229600" cy="868363"/>
          </a:xfrm>
        </p:spPr>
        <p:txBody>
          <a:bodyPr/>
          <a:lstStyle/>
          <a:p>
            <a:pPr eaLnBrk="1" hangingPunct="1"/>
            <a:r>
              <a:rPr lang="en-US" sz="3200"/>
              <a:t>A Brief History of the Nuclear Fuel Cycle</a:t>
            </a:r>
          </a:p>
        </p:txBody>
      </p:sp>
      <p:graphicFrame>
        <p:nvGraphicFramePr>
          <p:cNvPr id="83971" name="Group 3"/>
          <p:cNvGraphicFramePr>
            <a:graphicFrameLocks noGrp="1"/>
          </p:cNvGraphicFramePr>
          <p:nvPr>
            <p:ph idx="1"/>
          </p:nvPr>
        </p:nvGraphicFramePr>
        <p:xfrm>
          <a:off x="152400" y="762000"/>
          <a:ext cx="8839200" cy="5212044"/>
        </p:xfrm>
        <a:graphic>
          <a:graphicData uri="http://schemas.openxmlformats.org/drawingml/2006/table">
            <a:tbl>
              <a:tblPr/>
              <a:tblGrid>
                <a:gridCol w="922338">
                  <a:extLst>
                    <a:ext uri="{9D8B030D-6E8A-4147-A177-3AD203B41FA5}">
                      <a16:colId xmlns:a16="http://schemas.microsoft.com/office/drawing/2014/main" val="20000"/>
                    </a:ext>
                  </a:extLst>
                </a:gridCol>
                <a:gridCol w="7916862">
                  <a:extLst>
                    <a:ext uri="{9D8B030D-6E8A-4147-A177-3AD203B41FA5}">
                      <a16:colId xmlns:a16="http://schemas.microsoft.com/office/drawing/2014/main" val="20001"/>
                    </a:ext>
                  </a:extLst>
                </a:gridCol>
              </a:tblGrid>
              <a:tr h="1462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1987</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003399"/>
                          </a:solidFill>
                          <a:effectLst/>
                          <a:latin typeface="Arial" charset="0"/>
                        </a:rPr>
                        <a:t>Commercial-scale use of MOX fuel begins in France with the loading of 16 MOX fuel assemblies in a reactor at Saint-Laurent-Les-Eaux.  France’s reprocessing infrastructure continues to expand (La Hague reprocessing facility, MELOX MOX fabrication plant).  16 French reactors, all PWRs, currently burn MOX fuel.</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5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1987</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CC6600"/>
                          </a:solidFill>
                          <a:effectLst/>
                          <a:latin typeface="Arial" charset="0"/>
                        </a:rPr>
                        <a:t>                                             Yucca Mountain is selected as the only site to .     .                                            be considered for the US spent fuel repository.  .                                            The site is composed of layers of tuff and is       .                                            situated 1000 ft above the local water table.       .                                            YM is to have a legislated capacity of 70,000     .                                            MtIHM (metric tons initial heavy metal) of SNF.  .                                            It is (as of July, 2006) scheduled to begin accepting waste in 2017.</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2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1992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Finland commissions an underground repository for low and medium level waste at Olkiluto.  Situated at a depth of 70-100 m in crystalline rock, the facility can store 8000 m</a:t>
                      </a:r>
                      <a:r>
                        <a:rPr kumimoji="0" lang="en-US" sz="1800" b="0" i="0" u="none" strike="noStrike" cap="none" normalizeH="0" baseline="30000">
                          <a:ln>
                            <a:noFill/>
                          </a:ln>
                          <a:solidFill>
                            <a:schemeClr val="hlink"/>
                          </a:solidFill>
                          <a:effectLst/>
                          <a:latin typeface="Arial" charset="0"/>
                        </a:rPr>
                        <a:t>3</a:t>
                      </a:r>
                      <a:r>
                        <a:rPr kumimoji="0" lang="en-US" sz="1800" b="0" i="0" u="none" strike="noStrike" cap="none" normalizeH="0" baseline="0">
                          <a:ln>
                            <a:noFill/>
                          </a:ln>
                          <a:solidFill>
                            <a:schemeClr val="hlink"/>
                          </a:solidFill>
                          <a:effectLst/>
                          <a:latin typeface="Arial" charset="0"/>
                        </a:rPr>
                        <a:t> of waste.  Subsequently, Finland selected this site as the host for a deep repository for SNF.  The repository is scheduled to begin operation around 2020.</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0497" name="Picture 17"/>
          <p:cNvPicPr>
            <a:picLocks noChangeAspect="1" noChangeArrowheads="1"/>
          </p:cNvPicPr>
          <p:nvPr/>
        </p:nvPicPr>
        <p:blipFill>
          <a:blip r:embed="rId3" cstate="print"/>
          <a:srcRect t="8002" r="1599" b="8002"/>
          <a:stretch>
            <a:fillRect/>
          </a:stretch>
        </p:blipFill>
        <p:spPr bwMode="auto">
          <a:xfrm>
            <a:off x="1143000" y="2270125"/>
            <a:ext cx="2849563" cy="1946275"/>
          </a:xfrm>
          <a:prstGeom prst="rect">
            <a:avLst/>
          </a:prstGeom>
          <a:noFill/>
          <a:ln w="9525" algn="ctr">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0"/>
            <a:ext cx="8229600" cy="1143000"/>
          </a:xfrm>
        </p:spPr>
        <p:txBody>
          <a:bodyPr/>
          <a:lstStyle/>
          <a:p>
            <a:pPr eaLnBrk="1" hangingPunct="1"/>
            <a:r>
              <a:rPr lang="en-US" sz="3400"/>
              <a:t>Current (2005) </a:t>
            </a:r>
            <a:r>
              <a:rPr lang="en-US" sz="3400">
                <a:solidFill>
                  <a:srgbClr val="FF0000"/>
                </a:solidFill>
              </a:rPr>
              <a:t>Redbook</a:t>
            </a:r>
            <a:r>
              <a:rPr lang="en-US" sz="3400"/>
              <a:t> Uranium Supply</a:t>
            </a:r>
          </a:p>
        </p:txBody>
      </p:sp>
      <p:graphicFrame>
        <p:nvGraphicFramePr>
          <p:cNvPr id="374787" name="Group 3"/>
          <p:cNvGraphicFramePr>
            <a:graphicFrameLocks noGrp="1"/>
          </p:cNvGraphicFramePr>
          <p:nvPr>
            <p:ph idx="1"/>
          </p:nvPr>
        </p:nvGraphicFramePr>
        <p:xfrm>
          <a:off x="228600" y="2133600"/>
          <a:ext cx="6526213" cy="3733800"/>
        </p:xfrm>
        <a:graphic>
          <a:graphicData uri="http://schemas.openxmlformats.org/drawingml/2006/table">
            <a:tbl>
              <a:tblPr/>
              <a:tblGrid>
                <a:gridCol w="1676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92213">
                  <a:extLst>
                    <a:ext uri="{9D8B030D-6E8A-4147-A177-3AD203B41FA5}">
                      <a16:colId xmlns:a16="http://schemas.microsoft.com/office/drawing/2014/main" val="20004"/>
                    </a:ext>
                  </a:extLst>
                </a:gridCol>
              </a:tblGrid>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RAR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EAR-I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EAR-II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&lt; $40 / kgU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1.947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0.799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4.557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$40-80 /kgU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0.696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0.362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$80-130 /kgU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0.654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0.285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0.819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3"/>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&gt; $130 /kgU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2.979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22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4.743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10.055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1546" name="Text Box 42"/>
          <p:cNvSpPr txBox="1">
            <a:spLocks noChangeArrowheads="1"/>
          </p:cNvSpPr>
          <p:nvPr/>
        </p:nvSpPr>
        <p:spPr bwMode="auto">
          <a:xfrm>
            <a:off x="0" y="1600200"/>
            <a:ext cx="7107238" cy="457200"/>
          </a:xfrm>
          <a:prstGeom prst="rect">
            <a:avLst/>
          </a:prstGeom>
          <a:noFill/>
          <a:ln w="9525">
            <a:noFill/>
            <a:miter lim="800000"/>
            <a:headEnd/>
            <a:tailEnd/>
          </a:ln>
        </p:spPr>
        <p:txBody>
          <a:bodyPr wrap="none">
            <a:spAutoFit/>
          </a:bodyPr>
          <a:lstStyle/>
          <a:p>
            <a:r>
              <a:rPr lang="en-US" sz="2400" b="1"/>
              <a:t>Table.  Uranium Resources [million metric tons]</a:t>
            </a:r>
          </a:p>
        </p:txBody>
      </p:sp>
      <p:sp>
        <p:nvSpPr>
          <p:cNvPr id="21547" name="Text Box 43"/>
          <p:cNvSpPr txBox="1">
            <a:spLocks noChangeArrowheads="1"/>
          </p:cNvSpPr>
          <p:nvPr/>
        </p:nvSpPr>
        <p:spPr bwMode="auto">
          <a:xfrm>
            <a:off x="-26988" y="5943600"/>
            <a:ext cx="8982076" cy="822325"/>
          </a:xfrm>
          <a:prstGeom prst="rect">
            <a:avLst/>
          </a:prstGeom>
          <a:noFill/>
          <a:ln w="9525">
            <a:noFill/>
            <a:miter lim="800000"/>
            <a:headEnd/>
            <a:tailEnd/>
          </a:ln>
        </p:spPr>
        <p:txBody>
          <a:bodyPr wrap="none">
            <a:spAutoFit/>
          </a:bodyPr>
          <a:lstStyle/>
          <a:p>
            <a:r>
              <a:rPr lang="en-US" sz="2400" b="1" i="1"/>
              <a:t>Current annual world consumption: 0.067 million metric tons</a:t>
            </a:r>
          </a:p>
          <a:p>
            <a:r>
              <a:rPr lang="en-US" sz="2400" b="1" i="1">
                <a:solidFill>
                  <a:srgbClr val="3333CC"/>
                </a:solidFill>
              </a:rPr>
              <a:t>So we have ~70-220 years’ (confirmed-speculative) supply?</a:t>
            </a:r>
          </a:p>
        </p:txBody>
      </p:sp>
      <p:sp>
        <p:nvSpPr>
          <p:cNvPr id="21548" name="Text Box 44"/>
          <p:cNvSpPr txBox="1">
            <a:spLocks noChangeArrowheads="1"/>
          </p:cNvSpPr>
          <p:nvPr/>
        </p:nvSpPr>
        <p:spPr bwMode="auto">
          <a:xfrm>
            <a:off x="6743700" y="2057400"/>
            <a:ext cx="2400300" cy="2647950"/>
          </a:xfrm>
          <a:prstGeom prst="rect">
            <a:avLst/>
          </a:prstGeom>
          <a:noFill/>
          <a:ln w="9525">
            <a:noFill/>
            <a:miter lim="800000"/>
            <a:headEnd/>
            <a:tailEnd/>
          </a:ln>
        </p:spPr>
        <p:txBody>
          <a:bodyPr>
            <a:spAutoFit/>
          </a:bodyPr>
          <a:lstStyle/>
          <a:p>
            <a:r>
              <a:rPr lang="en-US" sz="2400" b="1">
                <a:solidFill>
                  <a:srgbClr val="FF0000"/>
                </a:solidFill>
              </a:rPr>
              <a:t>Redbook Total:</a:t>
            </a:r>
          </a:p>
          <a:p>
            <a:r>
              <a:rPr lang="en-US" sz="2400" b="1">
                <a:solidFill>
                  <a:srgbClr val="FF0000"/>
                </a:solidFill>
              </a:rPr>
              <a:t>4.743 MMT </a:t>
            </a:r>
            <a:r>
              <a:rPr lang="en-US" sz="2400" i="1">
                <a:solidFill>
                  <a:srgbClr val="FF0000"/>
                </a:solidFill>
              </a:rPr>
              <a:t>(confirmed)</a:t>
            </a:r>
          </a:p>
          <a:p>
            <a:endParaRPr lang="en-US" sz="2400" b="1">
              <a:solidFill>
                <a:srgbClr val="FF0000"/>
              </a:solidFill>
            </a:endParaRPr>
          </a:p>
          <a:p>
            <a:r>
              <a:rPr lang="en-US" sz="2400" b="1">
                <a:solidFill>
                  <a:srgbClr val="FF0000"/>
                </a:solidFill>
              </a:rPr>
              <a:t>14.798 MMT </a:t>
            </a:r>
            <a:r>
              <a:rPr lang="en-US" sz="2400" i="1">
                <a:solidFill>
                  <a:srgbClr val="FF0000"/>
                </a:solidFill>
              </a:rPr>
              <a:t>(confirmed plus speculative)</a:t>
            </a:r>
          </a:p>
        </p:txBody>
      </p:sp>
      <p:sp>
        <p:nvSpPr>
          <p:cNvPr id="21549" name="Text Box 45"/>
          <p:cNvSpPr txBox="1">
            <a:spLocks noChangeArrowheads="1"/>
          </p:cNvSpPr>
          <p:nvPr/>
        </p:nvSpPr>
        <p:spPr bwMode="auto">
          <a:xfrm>
            <a:off x="6781800" y="4800600"/>
            <a:ext cx="2247900" cy="1187450"/>
          </a:xfrm>
          <a:prstGeom prst="rect">
            <a:avLst/>
          </a:prstGeom>
          <a:noFill/>
          <a:ln w="9525">
            <a:noFill/>
            <a:miter lim="800000"/>
            <a:headEnd/>
            <a:tailEnd/>
          </a:ln>
        </p:spPr>
        <p:txBody>
          <a:bodyPr>
            <a:spAutoFit/>
          </a:bodyPr>
          <a:lstStyle/>
          <a:p>
            <a:r>
              <a:rPr lang="en-US" sz="2400" b="1"/>
              <a:t>Recoverable Phosphates:</a:t>
            </a:r>
          </a:p>
          <a:p>
            <a:r>
              <a:rPr lang="en-US" sz="2400" b="1"/>
              <a:t>~22 MMT</a:t>
            </a:r>
          </a:p>
        </p:txBody>
      </p:sp>
      <p:sp>
        <p:nvSpPr>
          <p:cNvPr id="21550" name="Text Box 46"/>
          <p:cNvSpPr txBox="1">
            <a:spLocks noChangeArrowheads="1"/>
          </p:cNvSpPr>
          <p:nvPr/>
        </p:nvSpPr>
        <p:spPr bwMode="auto">
          <a:xfrm>
            <a:off x="381000" y="914400"/>
            <a:ext cx="8169275" cy="641350"/>
          </a:xfrm>
          <a:prstGeom prst="rect">
            <a:avLst/>
          </a:prstGeom>
          <a:noFill/>
          <a:ln w="9525">
            <a:noFill/>
            <a:miter lim="800000"/>
            <a:headEnd/>
            <a:tailEnd/>
          </a:ln>
        </p:spPr>
        <p:txBody>
          <a:bodyPr>
            <a:spAutoFit/>
          </a:bodyPr>
          <a:lstStyle/>
          <a:p>
            <a:r>
              <a:rPr lang="en-US" sz="1800"/>
              <a:t>The </a:t>
            </a:r>
            <a:r>
              <a:rPr lang="en-US" sz="1800">
                <a:solidFill>
                  <a:srgbClr val="FF0000"/>
                </a:solidFill>
              </a:rPr>
              <a:t>‘Redbook’</a:t>
            </a:r>
            <a:r>
              <a:rPr lang="en-US" sz="1800"/>
              <a:t> is the compendium, assembled by the OECD Nuclear Energy Agency and the UN IAEA, to which countries report their uranium reserves.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0"/>
            <a:ext cx="7885113" cy="788988"/>
          </a:xfrm>
        </p:spPr>
        <p:txBody>
          <a:bodyPr/>
          <a:lstStyle/>
          <a:p>
            <a:pPr eaLnBrk="1" hangingPunct="1"/>
            <a:r>
              <a:rPr lang="en-US" sz="2800" b="1">
                <a:solidFill>
                  <a:srgbClr val="FF0000"/>
                </a:solidFill>
              </a:rPr>
              <a:t>Crustal Abundance of Selected Elements</a:t>
            </a:r>
          </a:p>
        </p:txBody>
      </p:sp>
      <p:graphicFrame>
        <p:nvGraphicFramePr>
          <p:cNvPr id="134147" name="Group 3"/>
          <p:cNvGraphicFramePr>
            <a:graphicFrameLocks noGrp="1"/>
          </p:cNvGraphicFramePr>
          <p:nvPr/>
        </p:nvGraphicFramePr>
        <p:xfrm>
          <a:off x="685800" y="838200"/>
          <a:ext cx="7924800" cy="5851944"/>
        </p:xfrm>
        <a:graphic>
          <a:graphicData uri="http://schemas.openxmlformats.org/drawingml/2006/table">
            <a:tbl>
              <a:tblPr/>
              <a:tblGrid>
                <a:gridCol w="3665538">
                  <a:extLst>
                    <a:ext uri="{9D8B030D-6E8A-4147-A177-3AD203B41FA5}">
                      <a16:colId xmlns:a16="http://schemas.microsoft.com/office/drawing/2014/main" val="20000"/>
                    </a:ext>
                  </a:extLst>
                </a:gridCol>
                <a:gridCol w="4259262">
                  <a:extLst>
                    <a:ext uri="{9D8B030D-6E8A-4147-A177-3AD203B41FA5}">
                      <a16:colId xmlns:a16="http://schemas.microsoft.com/office/drawing/2014/main" val="20001"/>
                    </a:ext>
                  </a:extLst>
                </a:gridCol>
              </a:tblGrid>
              <a:tr h="82287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ELEMENT</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ABUNDANCE</a:t>
                      </a:r>
                      <a:endParaRPr kumimoji="0" lang="en-US" sz="1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(g/ton)</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GOLD</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0.004</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SILVER</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0.07</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TUNGSTEN</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1.5</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MOLYBDENUM</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1.5</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URANIUM</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2.7</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THORIUM</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7</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LEAD</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13</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COPPER</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55</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ZINC</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70</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IRON</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50,000</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ALUMINUM</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28600" algn="l"/>
                          <a:tab pos="8229600" algn="l"/>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                  81,300</a:t>
                      </a:r>
                      <a:endParaRPr kumimoji="0" lang="en-US" sz="1800" b="0" i="0" u="none" strike="noStrike" cap="none" normalizeH="0" baseline="0">
                        <a:ln>
                          <a:noFill/>
                        </a:ln>
                        <a:solidFill>
                          <a:schemeClr val="tx1"/>
                        </a:solidFill>
                        <a:effectLst/>
                        <a:latin typeface="Arial"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2572" name="Rectangle 44"/>
          <p:cNvSpPr>
            <a:spLocks noChangeArrowheads="1"/>
          </p:cNvSpPr>
          <p:nvPr/>
        </p:nvSpPr>
        <p:spPr bwMode="auto">
          <a:xfrm>
            <a:off x="0" y="6354763"/>
            <a:ext cx="9144000" cy="0"/>
          </a:xfrm>
          <a:prstGeom prst="rect">
            <a:avLst/>
          </a:prstGeom>
          <a:noFill/>
          <a:ln w="9525">
            <a:noFill/>
            <a:miter lim="800000"/>
            <a:headEnd/>
            <a:tailEnd/>
          </a:ln>
        </p:spPr>
        <p:txBody>
          <a:bodyPr wrap="none" anchor="ctr">
            <a:spAutoFit/>
          </a:bodyPr>
          <a:lstStyle/>
          <a:p>
            <a:endParaRPr lang="en-US"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0"/>
            <a:ext cx="8229600" cy="914400"/>
          </a:xfrm>
        </p:spPr>
        <p:txBody>
          <a:bodyPr/>
          <a:lstStyle/>
          <a:p>
            <a:pPr eaLnBrk="1" hangingPunct="1"/>
            <a:r>
              <a:rPr lang="en-US"/>
              <a:t>Where is the Stuff?</a:t>
            </a:r>
          </a:p>
        </p:txBody>
      </p:sp>
      <p:pic>
        <p:nvPicPr>
          <p:cNvPr id="25603" name="Picture 3"/>
          <p:cNvPicPr>
            <a:picLocks noChangeAspect="1" noChangeArrowheads="1"/>
          </p:cNvPicPr>
          <p:nvPr/>
        </p:nvPicPr>
        <p:blipFill>
          <a:blip r:embed="rId3" cstate="print"/>
          <a:srcRect/>
          <a:stretch>
            <a:fillRect/>
          </a:stretch>
        </p:blipFill>
        <p:spPr bwMode="auto">
          <a:xfrm>
            <a:off x="1143000" y="838200"/>
            <a:ext cx="6884988" cy="5334000"/>
          </a:xfrm>
          <a:prstGeom prst="rect">
            <a:avLst/>
          </a:prstGeom>
          <a:noFill/>
          <a:ln w="9525">
            <a:noFill/>
            <a:miter lim="800000"/>
            <a:headEnd/>
            <a:tailEnd/>
          </a:ln>
        </p:spPr>
      </p:pic>
      <p:sp>
        <p:nvSpPr>
          <p:cNvPr id="25604" name="Text Box 4"/>
          <p:cNvSpPr txBox="1">
            <a:spLocks noChangeArrowheads="1"/>
          </p:cNvSpPr>
          <p:nvPr/>
        </p:nvSpPr>
        <p:spPr bwMode="auto">
          <a:xfrm>
            <a:off x="288925" y="6237288"/>
            <a:ext cx="8042275" cy="519112"/>
          </a:xfrm>
          <a:prstGeom prst="rect">
            <a:avLst/>
          </a:prstGeom>
          <a:noFill/>
          <a:ln w="9525">
            <a:noFill/>
            <a:miter lim="800000"/>
            <a:headEnd/>
            <a:tailEnd/>
          </a:ln>
        </p:spPr>
        <p:txBody>
          <a:bodyPr wrap="none">
            <a:spAutoFit/>
          </a:bodyPr>
          <a:lstStyle/>
          <a:p>
            <a:r>
              <a:rPr lang="en-US" sz="2800">
                <a:solidFill>
                  <a:srgbClr val="FF0000"/>
                </a:solidFill>
              </a:rPr>
              <a:t>Context:  Current Consumption rate is 67,000 t/yr.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0"/>
            <a:ext cx="8229600" cy="1143000"/>
          </a:xfrm>
        </p:spPr>
        <p:txBody>
          <a:bodyPr/>
          <a:lstStyle/>
          <a:p>
            <a:pPr eaLnBrk="1" hangingPunct="1"/>
            <a:r>
              <a:rPr lang="en-US"/>
              <a:t>The Role of Expectations</a:t>
            </a:r>
          </a:p>
        </p:txBody>
      </p:sp>
      <p:pic>
        <p:nvPicPr>
          <p:cNvPr id="29699" name="Picture 3"/>
          <p:cNvPicPr>
            <a:picLocks noChangeAspect="1" noChangeArrowheads="1"/>
          </p:cNvPicPr>
          <p:nvPr/>
        </p:nvPicPr>
        <p:blipFill>
          <a:blip r:embed="rId3" cstate="print"/>
          <a:srcRect/>
          <a:stretch>
            <a:fillRect/>
          </a:stretch>
        </p:blipFill>
        <p:spPr bwMode="auto">
          <a:xfrm>
            <a:off x="1676400" y="914400"/>
            <a:ext cx="6019800" cy="4835525"/>
          </a:xfrm>
          <a:prstGeom prst="rect">
            <a:avLst/>
          </a:prstGeom>
          <a:noFill/>
          <a:ln w="9525">
            <a:noFill/>
            <a:miter lim="800000"/>
            <a:headEnd/>
            <a:tailEnd/>
          </a:ln>
        </p:spPr>
      </p:pic>
      <p:sp>
        <p:nvSpPr>
          <p:cNvPr id="29700" name="Text Box 4"/>
          <p:cNvSpPr txBox="1">
            <a:spLocks noChangeArrowheads="1"/>
          </p:cNvSpPr>
          <p:nvPr/>
        </p:nvSpPr>
        <p:spPr bwMode="auto">
          <a:xfrm>
            <a:off x="304800" y="5638800"/>
            <a:ext cx="7772400" cy="1096963"/>
          </a:xfrm>
          <a:prstGeom prst="rect">
            <a:avLst/>
          </a:prstGeom>
          <a:noFill/>
          <a:ln w="9525">
            <a:noFill/>
            <a:miter lim="800000"/>
            <a:headEnd/>
            <a:tailEnd/>
          </a:ln>
        </p:spPr>
        <p:txBody>
          <a:bodyPr>
            <a:spAutoFit/>
          </a:bodyPr>
          <a:lstStyle/>
          <a:p>
            <a:r>
              <a:rPr lang="en-US" b="1"/>
              <a:t>Until the early 1980s, explosive growth in uranium demand was forecast.   In fact, demand was expected to outstrip the capacity of new mines to come online.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a:t>Other Factors Affecting the Market:  Technological Change</a:t>
            </a:r>
          </a:p>
        </p:txBody>
      </p:sp>
      <p:pic>
        <p:nvPicPr>
          <p:cNvPr id="30723" name="Picture 3"/>
          <p:cNvPicPr>
            <a:picLocks noChangeAspect="1" noChangeArrowheads="1"/>
          </p:cNvPicPr>
          <p:nvPr/>
        </p:nvPicPr>
        <p:blipFill>
          <a:blip r:embed="rId3" cstate="print"/>
          <a:srcRect/>
          <a:stretch>
            <a:fillRect/>
          </a:stretch>
        </p:blipFill>
        <p:spPr bwMode="auto">
          <a:xfrm>
            <a:off x="1905000" y="1447800"/>
            <a:ext cx="5181600" cy="4102100"/>
          </a:xfrm>
          <a:prstGeom prst="rect">
            <a:avLst/>
          </a:prstGeom>
          <a:noFill/>
          <a:ln w="9525">
            <a:noFill/>
            <a:miter lim="800000"/>
            <a:headEnd/>
            <a:tailEnd/>
          </a:ln>
        </p:spPr>
      </p:pic>
      <p:sp>
        <p:nvSpPr>
          <p:cNvPr id="30724" name="Text Box 4"/>
          <p:cNvSpPr txBox="1">
            <a:spLocks noChangeArrowheads="1"/>
          </p:cNvSpPr>
          <p:nvPr/>
        </p:nvSpPr>
        <p:spPr bwMode="auto">
          <a:xfrm>
            <a:off x="365125" y="5599113"/>
            <a:ext cx="8397875" cy="1190625"/>
          </a:xfrm>
          <a:prstGeom prst="rect">
            <a:avLst/>
          </a:prstGeom>
          <a:noFill/>
          <a:ln w="9525">
            <a:noFill/>
            <a:miter lim="800000"/>
            <a:headEnd/>
            <a:tailEnd/>
          </a:ln>
        </p:spPr>
        <p:txBody>
          <a:bodyPr>
            <a:spAutoFit/>
          </a:bodyPr>
          <a:lstStyle/>
          <a:p>
            <a:r>
              <a:rPr lang="en-US" sz="1800"/>
              <a:t>Resource depletion tends to push prices up.  Other factors act in the opposite direction.  The most significant of these might be the advance of technology.  As shown in this figure, the amount of uranium extracted by one miner working for one year increased sixfold (US and Canada) between 1980 and 1995.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Enrichment: Technologies</a:t>
            </a:r>
          </a:p>
        </p:txBody>
      </p:sp>
      <p:sp>
        <p:nvSpPr>
          <p:cNvPr id="33795" name="Rectangle 3"/>
          <p:cNvSpPr>
            <a:spLocks noGrp="1" noChangeArrowheads="1"/>
          </p:cNvSpPr>
          <p:nvPr>
            <p:ph type="body" idx="1"/>
          </p:nvPr>
        </p:nvSpPr>
        <p:spPr>
          <a:xfrm>
            <a:off x="228600" y="1600200"/>
            <a:ext cx="8686800" cy="4525963"/>
          </a:xfrm>
        </p:spPr>
        <p:txBody>
          <a:bodyPr/>
          <a:lstStyle/>
          <a:p>
            <a:pPr eaLnBrk="1" hangingPunct="1"/>
            <a:r>
              <a:rPr lang="en-US"/>
              <a:t>Presently Commercialized</a:t>
            </a:r>
          </a:p>
          <a:p>
            <a:pPr lvl="1" eaLnBrk="1" hangingPunct="1"/>
            <a:r>
              <a:rPr lang="en-US"/>
              <a:t>Diffusion</a:t>
            </a:r>
          </a:p>
          <a:p>
            <a:pPr lvl="1" eaLnBrk="1" hangingPunct="1"/>
            <a:r>
              <a:rPr lang="en-US"/>
              <a:t>Centrifuge</a:t>
            </a:r>
          </a:p>
          <a:p>
            <a:pPr eaLnBrk="1" hangingPunct="1"/>
            <a:r>
              <a:rPr lang="en-US"/>
              <a:t>Other Processes</a:t>
            </a:r>
          </a:p>
          <a:p>
            <a:pPr lvl="1" eaLnBrk="1" hangingPunct="1"/>
            <a:r>
              <a:rPr lang="en-US"/>
              <a:t>Separation Nozzle</a:t>
            </a:r>
          </a:p>
          <a:p>
            <a:pPr lvl="1" eaLnBrk="1" hangingPunct="1"/>
            <a:r>
              <a:rPr lang="en-US"/>
              <a:t>Atomic Vapor Laser Isotope Separation (AVLIS)</a:t>
            </a:r>
          </a:p>
          <a:p>
            <a:pPr lvl="1" eaLnBrk="1" hangingPunct="1"/>
            <a:r>
              <a:rPr lang="en-US"/>
              <a:t>Electromagnetic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76200"/>
            <a:ext cx="8229600" cy="1143000"/>
          </a:xfrm>
        </p:spPr>
        <p:txBody>
          <a:bodyPr/>
          <a:lstStyle/>
          <a:p>
            <a:pPr eaLnBrk="1" hangingPunct="1"/>
            <a:r>
              <a:rPr lang="en-US"/>
              <a:t>What is a Fuel Cycle?</a:t>
            </a:r>
          </a:p>
        </p:txBody>
      </p:sp>
      <p:sp>
        <p:nvSpPr>
          <p:cNvPr id="3075" name="Text Box 4"/>
          <p:cNvSpPr txBox="1">
            <a:spLocks noChangeArrowheads="1"/>
          </p:cNvSpPr>
          <p:nvPr/>
        </p:nvSpPr>
        <p:spPr bwMode="auto">
          <a:xfrm>
            <a:off x="441325" y="1130300"/>
            <a:ext cx="8321675" cy="1446550"/>
          </a:xfrm>
          <a:prstGeom prst="rect">
            <a:avLst/>
          </a:prstGeom>
          <a:noFill/>
          <a:ln w="9525" algn="ctr">
            <a:noFill/>
            <a:miter lim="800000"/>
            <a:headEnd/>
            <a:tailEnd/>
          </a:ln>
        </p:spPr>
        <p:txBody>
          <a:bodyPr>
            <a:spAutoFit/>
          </a:bodyPr>
          <a:lstStyle/>
          <a:p>
            <a:r>
              <a:rPr lang="en-US" dirty="0"/>
              <a:t>The name might sound dull and unimportant to those interested in policy.  One obtains a fuel, processes it to get it into a suitable form, uses it to make energy.  </a:t>
            </a:r>
            <a:r>
              <a:rPr lang="en-US" i="1" dirty="0"/>
              <a:t>Where’s the policy relevance?</a:t>
            </a:r>
          </a:p>
          <a:p>
            <a:endParaRPr lang="en-US" dirty="0"/>
          </a:p>
        </p:txBody>
      </p:sp>
      <p:pic>
        <p:nvPicPr>
          <p:cNvPr id="264197" name="Picture 5"/>
          <p:cNvPicPr>
            <a:picLocks noChangeAspect="1" noChangeArrowheads="1"/>
          </p:cNvPicPr>
          <p:nvPr/>
        </p:nvPicPr>
        <p:blipFill>
          <a:blip r:embed="rId3" cstate="print"/>
          <a:srcRect/>
          <a:stretch>
            <a:fillRect/>
          </a:stretch>
        </p:blipFill>
        <p:spPr bwMode="auto">
          <a:xfrm>
            <a:off x="1066800" y="3100556"/>
            <a:ext cx="6705600" cy="2078038"/>
          </a:xfrm>
          <a:prstGeom prst="rect">
            <a:avLst/>
          </a:prstGeom>
          <a:noFill/>
          <a:ln w="9525" algn="ctr">
            <a:noFill/>
            <a:miter lim="800000"/>
            <a:headEnd/>
            <a:tailEnd/>
          </a:ln>
        </p:spPr>
      </p:pic>
      <p:sp>
        <p:nvSpPr>
          <p:cNvPr id="264198" name="Text Box 6"/>
          <p:cNvSpPr txBox="1">
            <a:spLocks noChangeArrowheads="1"/>
          </p:cNvSpPr>
          <p:nvPr/>
        </p:nvSpPr>
        <p:spPr bwMode="auto">
          <a:xfrm>
            <a:off x="517525" y="5702300"/>
            <a:ext cx="8093075" cy="762000"/>
          </a:xfrm>
          <a:prstGeom prst="rect">
            <a:avLst/>
          </a:prstGeom>
          <a:noFill/>
          <a:ln w="9525" algn="ctr">
            <a:noFill/>
            <a:miter lim="800000"/>
            <a:headEnd/>
            <a:tailEnd/>
          </a:ln>
        </p:spPr>
        <p:txBody>
          <a:bodyPr>
            <a:spAutoFit/>
          </a:bodyPr>
          <a:lstStyle/>
          <a:p>
            <a:r>
              <a:rPr lang="en-US" dirty="0"/>
              <a:t>… but wait.  This diagram is missing something, something that will be critically important in our discussions.  </a:t>
            </a:r>
            <a:r>
              <a:rPr lang="en-US" i="1" dirty="0">
                <a:solidFill>
                  <a:srgbClr val="3333CC"/>
                </a:solidFill>
              </a:rPr>
              <a:t>What is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4197"/>
                                        </p:tgtEl>
                                        <p:attrNameLst>
                                          <p:attrName>style.visibility</p:attrName>
                                        </p:attrNameLst>
                                      </p:cBhvr>
                                      <p:to>
                                        <p:strVal val="visible"/>
                                      </p:to>
                                    </p:set>
                                    <p:anim calcmode="lin" valueType="num">
                                      <p:cBhvr additive="base">
                                        <p:cTn id="7" dur="500" fill="hold"/>
                                        <p:tgtEl>
                                          <p:spTgt spid="264197"/>
                                        </p:tgtEl>
                                        <p:attrNameLst>
                                          <p:attrName>ppt_x</p:attrName>
                                        </p:attrNameLst>
                                      </p:cBhvr>
                                      <p:tavLst>
                                        <p:tav tm="0">
                                          <p:val>
                                            <p:strVal val="#ppt_x"/>
                                          </p:val>
                                        </p:tav>
                                        <p:tav tm="100000">
                                          <p:val>
                                            <p:strVal val="#ppt_x"/>
                                          </p:val>
                                        </p:tav>
                                      </p:tavLst>
                                    </p:anim>
                                    <p:anim calcmode="lin" valueType="num">
                                      <p:cBhvr additive="base">
                                        <p:cTn id="8" dur="500" fill="hold"/>
                                        <p:tgtEl>
                                          <p:spTgt spid="2641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4198"/>
                                        </p:tgtEl>
                                        <p:attrNameLst>
                                          <p:attrName>style.visibility</p:attrName>
                                        </p:attrNameLst>
                                      </p:cBhvr>
                                      <p:to>
                                        <p:strVal val="visible"/>
                                      </p:to>
                                    </p:set>
                                    <p:anim calcmode="lin" valueType="num">
                                      <p:cBhvr additive="base">
                                        <p:cTn id="13" dur="500" fill="hold"/>
                                        <p:tgtEl>
                                          <p:spTgt spid="264198"/>
                                        </p:tgtEl>
                                        <p:attrNameLst>
                                          <p:attrName>ppt_x</p:attrName>
                                        </p:attrNameLst>
                                      </p:cBhvr>
                                      <p:tavLst>
                                        <p:tav tm="0">
                                          <p:val>
                                            <p:strVal val="#ppt_x"/>
                                          </p:val>
                                        </p:tav>
                                        <p:tav tm="100000">
                                          <p:val>
                                            <p:strVal val="#ppt_x"/>
                                          </p:val>
                                        </p:tav>
                                      </p:tavLst>
                                    </p:anim>
                                    <p:anim calcmode="lin" valueType="num">
                                      <p:cBhvr additive="base">
                                        <p:cTn id="14" dur="500" fill="hold"/>
                                        <p:tgtEl>
                                          <p:spTgt spid="264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8"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52400"/>
            <a:ext cx="8229600" cy="1143000"/>
          </a:xfrm>
        </p:spPr>
        <p:txBody>
          <a:bodyPr/>
          <a:lstStyle/>
          <a:p>
            <a:pPr eaLnBrk="1" hangingPunct="1"/>
            <a:r>
              <a:rPr lang="en-US" sz="4000"/>
              <a:t>Schematic of One Stage: Diffusion</a:t>
            </a:r>
          </a:p>
        </p:txBody>
      </p:sp>
      <p:pic>
        <p:nvPicPr>
          <p:cNvPr id="35843" name="Picture 3"/>
          <p:cNvPicPr>
            <a:picLocks noChangeAspect="1" noChangeArrowheads="1"/>
          </p:cNvPicPr>
          <p:nvPr/>
        </p:nvPicPr>
        <p:blipFill>
          <a:blip r:embed="rId3" cstate="print"/>
          <a:srcRect/>
          <a:stretch>
            <a:fillRect/>
          </a:stretch>
        </p:blipFill>
        <p:spPr bwMode="auto">
          <a:xfrm>
            <a:off x="4876800" y="3221038"/>
            <a:ext cx="3810000" cy="3454400"/>
          </a:xfrm>
          <a:prstGeom prst="rect">
            <a:avLst/>
          </a:prstGeom>
          <a:noFill/>
          <a:ln w="9525">
            <a:noFill/>
            <a:miter lim="800000"/>
            <a:headEnd/>
            <a:tailEnd/>
          </a:ln>
        </p:spPr>
      </p:pic>
      <p:sp>
        <p:nvSpPr>
          <p:cNvPr id="35844" name="AutoShape 4"/>
          <p:cNvSpPr>
            <a:spLocks noChangeArrowheads="1"/>
          </p:cNvSpPr>
          <p:nvPr/>
        </p:nvSpPr>
        <p:spPr bwMode="auto">
          <a:xfrm>
            <a:off x="2743200" y="4572000"/>
            <a:ext cx="990600" cy="1219200"/>
          </a:xfrm>
          <a:prstGeom prst="can">
            <a:avLst>
              <a:gd name="adj" fmla="val 30769"/>
            </a:avLst>
          </a:prstGeom>
          <a:solidFill>
            <a:schemeClr val="accent1"/>
          </a:solidFill>
          <a:ln w="9525">
            <a:solidFill>
              <a:schemeClr val="tx1"/>
            </a:solidFill>
            <a:round/>
            <a:headEnd/>
            <a:tailEnd/>
          </a:ln>
        </p:spPr>
        <p:txBody>
          <a:bodyPr wrap="none" anchor="ctr"/>
          <a:lstStyle/>
          <a:p>
            <a:pPr algn="ctr"/>
            <a:r>
              <a:rPr lang="en-US" sz="1800"/>
              <a:t>Heat</a:t>
            </a:r>
          </a:p>
          <a:p>
            <a:pPr algn="ctr"/>
            <a:r>
              <a:rPr lang="en-US" sz="1800"/>
              <a:t>Exchanger</a:t>
            </a:r>
          </a:p>
        </p:txBody>
      </p:sp>
      <p:grpSp>
        <p:nvGrpSpPr>
          <p:cNvPr id="35845" name="Group 5"/>
          <p:cNvGrpSpPr>
            <a:grpSpLocks/>
          </p:cNvGrpSpPr>
          <p:nvPr/>
        </p:nvGrpSpPr>
        <p:grpSpPr bwMode="auto">
          <a:xfrm>
            <a:off x="304800" y="4724400"/>
            <a:ext cx="1524000" cy="1066800"/>
            <a:chOff x="672" y="2976"/>
            <a:chExt cx="960" cy="672"/>
          </a:xfrm>
        </p:grpSpPr>
        <p:grpSp>
          <p:nvGrpSpPr>
            <p:cNvPr id="35871" name="Group 6"/>
            <p:cNvGrpSpPr>
              <a:grpSpLocks/>
            </p:cNvGrpSpPr>
            <p:nvPr/>
          </p:nvGrpSpPr>
          <p:grpSpPr bwMode="auto">
            <a:xfrm>
              <a:off x="672" y="2976"/>
              <a:ext cx="960" cy="672"/>
              <a:chOff x="1104" y="2976"/>
              <a:chExt cx="960" cy="672"/>
            </a:xfrm>
          </p:grpSpPr>
          <p:sp>
            <p:nvSpPr>
              <p:cNvPr id="35873" name="Oval 7"/>
              <p:cNvSpPr>
                <a:spLocks noChangeArrowheads="1"/>
              </p:cNvSpPr>
              <p:nvPr/>
            </p:nvSpPr>
            <p:spPr bwMode="auto">
              <a:xfrm>
                <a:off x="1104" y="2976"/>
                <a:ext cx="672" cy="672"/>
              </a:xfrm>
              <a:prstGeom prst="ellipse">
                <a:avLst/>
              </a:prstGeom>
              <a:solidFill>
                <a:srgbClr val="FF9900"/>
              </a:solidFill>
              <a:ln w="9525">
                <a:solidFill>
                  <a:srgbClr val="FF9900"/>
                </a:solidFill>
                <a:round/>
                <a:headEnd/>
                <a:tailEnd/>
              </a:ln>
            </p:spPr>
            <p:txBody>
              <a:bodyPr wrap="none" anchor="ctr"/>
              <a:lstStyle/>
              <a:p>
                <a:endParaRPr lang="en-US"/>
              </a:p>
            </p:txBody>
          </p:sp>
          <p:sp>
            <p:nvSpPr>
              <p:cNvPr id="35874" name="Rectangle 8"/>
              <p:cNvSpPr>
                <a:spLocks noChangeArrowheads="1"/>
              </p:cNvSpPr>
              <p:nvPr/>
            </p:nvSpPr>
            <p:spPr bwMode="auto">
              <a:xfrm>
                <a:off x="1440" y="2976"/>
                <a:ext cx="624" cy="288"/>
              </a:xfrm>
              <a:prstGeom prst="rect">
                <a:avLst/>
              </a:prstGeom>
              <a:solidFill>
                <a:srgbClr val="FF9900"/>
              </a:solidFill>
              <a:ln w="9525">
                <a:solidFill>
                  <a:srgbClr val="FF9900"/>
                </a:solidFill>
                <a:miter lim="800000"/>
                <a:headEnd/>
                <a:tailEnd/>
              </a:ln>
            </p:spPr>
            <p:txBody>
              <a:bodyPr wrap="none" anchor="ctr"/>
              <a:lstStyle/>
              <a:p>
                <a:endParaRPr lang="en-US"/>
              </a:p>
            </p:txBody>
          </p:sp>
        </p:grpSp>
        <p:sp>
          <p:nvSpPr>
            <p:cNvPr id="35872" name="Text Box 9"/>
            <p:cNvSpPr txBox="1">
              <a:spLocks noChangeArrowheads="1"/>
            </p:cNvSpPr>
            <p:nvPr/>
          </p:nvSpPr>
          <p:spPr bwMode="auto">
            <a:xfrm>
              <a:off x="720" y="3024"/>
              <a:ext cx="900" cy="231"/>
            </a:xfrm>
            <a:prstGeom prst="rect">
              <a:avLst/>
            </a:prstGeom>
            <a:noFill/>
            <a:ln w="9525">
              <a:noFill/>
              <a:miter lim="800000"/>
              <a:headEnd/>
              <a:tailEnd/>
            </a:ln>
          </p:spPr>
          <p:txBody>
            <a:bodyPr wrap="none">
              <a:spAutoFit/>
            </a:bodyPr>
            <a:lstStyle/>
            <a:p>
              <a:r>
                <a:rPr lang="en-US" sz="1800"/>
                <a:t>Compressor</a:t>
              </a:r>
            </a:p>
          </p:txBody>
        </p:sp>
      </p:grpSp>
      <p:sp>
        <p:nvSpPr>
          <p:cNvPr id="35846" name="Line 10"/>
          <p:cNvSpPr>
            <a:spLocks noChangeShapeType="1"/>
          </p:cNvSpPr>
          <p:nvPr/>
        </p:nvSpPr>
        <p:spPr bwMode="auto">
          <a:xfrm>
            <a:off x="1905000" y="4876800"/>
            <a:ext cx="762000" cy="0"/>
          </a:xfrm>
          <a:prstGeom prst="line">
            <a:avLst/>
          </a:prstGeom>
          <a:noFill/>
          <a:ln w="9525">
            <a:solidFill>
              <a:schemeClr val="tx1"/>
            </a:solidFill>
            <a:round/>
            <a:headEnd/>
            <a:tailEnd/>
          </a:ln>
        </p:spPr>
        <p:txBody>
          <a:bodyPr/>
          <a:lstStyle/>
          <a:p>
            <a:endParaRPr lang="en-US"/>
          </a:p>
        </p:txBody>
      </p:sp>
      <p:sp>
        <p:nvSpPr>
          <p:cNvPr id="35847" name="Line 11"/>
          <p:cNvSpPr>
            <a:spLocks noChangeShapeType="1"/>
          </p:cNvSpPr>
          <p:nvPr/>
        </p:nvSpPr>
        <p:spPr bwMode="auto">
          <a:xfrm>
            <a:off x="1905000" y="5410200"/>
            <a:ext cx="762000" cy="0"/>
          </a:xfrm>
          <a:prstGeom prst="line">
            <a:avLst/>
          </a:prstGeom>
          <a:noFill/>
          <a:ln w="9525">
            <a:solidFill>
              <a:schemeClr val="tx1"/>
            </a:solidFill>
            <a:round/>
            <a:headEnd/>
            <a:tailEnd/>
          </a:ln>
        </p:spPr>
        <p:txBody>
          <a:bodyPr/>
          <a:lstStyle/>
          <a:p>
            <a:endParaRPr lang="en-US"/>
          </a:p>
        </p:txBody>
      </p:sp>
      <p:sp>
        <p:nvSpPr>
          <p:cNvPr id="35848" name="Line 12"/>
          <p:cNvSpPr>
            <a:spLocks noChangeShapeType="1"/>
          </p:cNvSpPr>
          <p:nvPr/>
        </p:nvSpPr>
        <p:spPr bwMode="auto">
          <a:xfrm>
            <a:off x="3886200" y="4800600"/>
            <a:ext cx="1524000" cy="0"/>
          </a:xfrm>
          <a:prstGeom prst="line">
            <a:avLst/>
          </a:prstGeom>
          <a:noFill/>
          <a:ln w="9525">
            <a:solidFill>
              <a:schemeClr val="tx1"/>
            </a:solidFill>
            <a:round/>
            <a:headEnd/>
            <a:tailEnd/>
          </a:ln>
        </p:spPr>
        <p:txBody>
          <a:bodyPr/>
          <a:lstStyle/>
          <a:p>
            <a:endParaRPr lang="en-US"/>
          </a:p>
        </p:txBody>
      </p:sp>
      <p:sp>
        <p:nvSpPr>
          <p:cNvPr id="35849" name="Line 13"/>
          <p:cNvSpPr>
            <a:spLocks noChangeShapeType="1"/>
          </p:cNvSpPr>
          <p:nvPr/>
        </p:nvSpPr>
        <p:spPr bwMode="auto">
          <a:xfrm>
            <a:off x="3886200" y="5334000"/>
            <a:ext cx="1524000" cy="0"/>
          </a:xfrm>
          <a:prstGeom prst="line">
            <a:avLst/>
          </a:prstGeom>
          <a:noFill/>
          <a:ln w="9525">
            <a:solidFill>
              <a:schemeClr val="tx1"/>
            </a:solidFill>
            <a:round/>
            <a:headEnd/>
            <a:tailEnd/>
          </a:ln>
        </p:spPr>
        <p:txBody>
          <a:bodyPr/>
          <a:lstStyle/>
          <a:p>
            <a:endParaRPr lang="en-US"/>
          </a:p>
        </p:txBody>
      </p:sp>
      <p:sp>
        <p:nvSpPr>
          <p:cNvPr id="35850" name="Text Box 14"/>
          <p:cNvSpPr txBox="1">
            <a:spLocks noChangeArrowheads="1"/>
          </p:cNvSpPr>
          <p:nvPr/>
        </p:nvSpPr>
        <p:spPr bwMode="auto">
          <a:xfrm>
            <a:off x="3810000" y="4724400"/>
            <a:ext cx="946150" cy="641350"/>
          </a:xfrm>
          <a:prstGeom prst="rect">
            <a:avLst/>
          </a:prstGeom>
          <a:noFill/>
          <a:ln w="9525">
            <a:noFill/>
            <a:miter lim="800000"/>
            <a:headEnd/>
            <a:tailEnd/>
          </a:ln>
        </p:spPr>
        <p:txBody>
          <a:bodyPr wrap="none">
            <a:spAutoFit/>
          </a:bodyPr>
          <a:lstStyle/>
          <a:p>
            <a:r>
              <a:rPr lang="en-US" sz="1800"/>
              <a:t>60 C, </a:t>
            </a:r>
          </a:p>
          <a:p>
            <a:r>
              <a:rPr lang="en-US" sz="1800"/>
              <a:t>0.6 atm</a:t>
            </a:r>
          </a:p>
        </p:txBody>
      </p:sp>
      <p:sp>
        <p:nvSpPr>
          <p:cNvPr id="35851" name="Line 15"/>
          <p:cNvSpPr>
            <a:spLocks noChangeShapeType="1"/>
          </p:cNvSpPr>
          <p:nvPr/>
        </p:nvSpPr>
        <p:spPr bwMode="auto">
          <a:xfrm>
            <a:off x="3200400" y="5867400"/>
            <a:ext cx="0" cy="685800"/>
          </a:xfrm>
          <a:prstGeom prst="line">
            <a:avLst/>
          </a:prstGeom>
          <a:noFill/>
          <a:ln w="25400">
            <a:solidFill>
              <a:srgbClr val="FF0000"/>
            </a:solidFill>
            <a:round/>
            <a:headEnd/>
            <a:tailEnd type="triangle" w="med" len="med"/>
          </a:ln>
        </p:spPr>
        <p:txBody>
          <a:bodyPr/>
          <a:lstStyle/>
          <a:p>
            <a:endParaRPr lang="en-US"/>
          </a:p>
        </p:txBody>
      </p:sp>
      <p:sp>
        <p:nvSpPr>
          <p:cNvPr id="35852" name="Text Box 16"/>
          <p:cNvSpPr txBox="1">
            <a:spLocks noChangeArrowheads="1"/>
          </p:cNvSpPr>
          <p:nvPr/>
        </p:nvSpPr>
        <p:spPr bwMode="auto">
          <a:xfrm>
            <a:off x="3260725" y="5980113"/>
            <a:ext cx="666750" cy="366712"/>
          </a:xfrm>
          <a:prstGeom prst="rect">
            <a:avLst/>
          </a:prstGeom>
          <a:noFill/>
          <a:ln w="9525">
            <a:noFill/>
            <a:miter lim="800000"/>
            <a:headEnd/>
            <a:tailEnd/>
          </a:ln>
        </p:spPr>
        <p:txBody>
          <a:bodyPr wrap="none">
            <a:spAutoFit/>
          </a:bodyPr>
          <a:lstStyle/>
          <a:p>
            <a:r>
              <a:rPr lang="en-US" sz="1800">
                <a:solidFill>
                  <a:srgbClr val="FF0000"/>
                </a:solidFill>
              </a:rPr>
              <a:t>Heat</a:t>
            </a:r>
          </a:p>
        </p:txBody>
      </p:sp>
      <p:sp>
        <p:nvSpPr>
          <p:cNvPr id="35853" name="Text Box 17"/>
          <p:cNvSpPr txBox="1">
            <a:spLocks noChangeArrowheads="1"/>
          </p:cNvSpPr>
          <p:nvPr/>
        </p:nvSpPr>
        <p:spPr bwMode="auto">
          <a:xfrm>
            <a:off x="7832725" y="3541713"/>
            <a:ext cx="1314450" cy="915987"/>
          </a:xfrm>
          <a:prstGeom prst="rect">
            <a:avLst/>
          </a:prstGeom>
          <a:noFill/>
          <a:ln w="9525">
            <a:noFill/>
            <a:miter lim="800000"/>
            <a:headEnd/>
            <a:tailEnd/>
          </a:ln>
        </p:spPr>
        <p:txBody>
          <a:bodyPr wrap="none">
            <a:spAutoFit/>
          </a:bodyPr>
          <a:lstStyle/>
          <a:p>
            <a:r>
              <a:rPr lang="en-US" sz="1800"/>
              <a:t>To next</a:t>
            </a:r>
          </a:p>
          <a:p>
            <a:r>
              <a:rPr lang="en-US" sz="1800"/>
              <a:t>enrichment</a:t>
            </a:r>
          </a:p>
          <a:p>
            <a:r>
              <a:rPr lang="en-US" sz="1800"/>
              <a:t>stage</a:t>
            </a:r>
          </a:p>
        </p:txBody>
      </p:sp>
      <p:sp>
        <p:nvSpPr>
          <p:cNvPr id="35854" name="Line 18"/>
          <p:cNvSpPr>
            <a:spLocks noChangeShapeType="1"/>
          </p:cNvSpPr>
          <p:nvPr/>
        </p:nvSpPr>
        <p:spPr bwMode="auto">
          <a:xfrm>
            <a:off x="533400" y="5791200"/>
            <a:ext cx="0" cy="914400"/>
          </a:xfrm>
          <a:prstGeom prst="line">
            <a:avLst/>
          </a:prstGeom>
          <a:noFill/>
          <a:ln w="9525">
            <a:solidFill>
              <a:schemeClr val="tx1"/>
            </a:solidFill>
            <a:round/>
            <a:headEnd/>
            <a:tailEnd/>
          </a:ln>
        </p:spPr>
        <p:txBody>
          <a:bodyPr/>
          <a:lstStyle/>
          <a:p>
            <a:endParaRPr lang="en-US"/>
          </a:p>
        </p:txBody>
      </p:sp>
      <p:sp>
        <p:nvSpPr>
          <p:cNvPr id="35855" name="Line 19"/>
          <p:cNvSpPr>
            <a:spLocks noChangeShapeType="1"/>
          </p:cNvSpPr>
          <p:nvPr/>
        </p:nvSpPr>
        <p:spPr bwMode="auto">
          <a:xfrm>
            <a:off x="1295400" y="5791200"/>
            <a:ext cx="0" cy="838200"/>
          </a:xfrm>
          <a:prstGeom prst="line">
            <a:avLst/>
          </a:prstGeom>
          <a:noFill/>
          <a:ln w="9525">
            <a:solidFill>
              <a:schemeClr val="tx1"/>
            </a:solidFill>
            <a:round/>
            <a:headEnd/>
            <a:tailEnd/>
          </a:ln>
        </p:spPr>
        <p:txBody>
          <a:bodyPr/>
          <a:lstStyle/>
          <a:p>
            <a:endParaRPr lang="en-US"/>
          </a:p>
        </p:txBody>
      </p:sp>
      <p:sp>
        <p:nvSpPr>
          <p:cNvPr id="35856" name="Line 20"/>
          <p:cNvSpPr>
            <a:spLocks noChangeShapeType="1"/>
          </p:cNvSpPr>
          <p:nvPr/>
        </p:nvSpPr>
        <p:spPr bwMode="auto">
          <a:xfrm>
            <a:off x="2057400" y="5105400"/>
            <a:ext cx="533400" cy="0"/>
          </a:xfrm>
          <a:prstGeom prst="line">
            <a:avLst/>
          </a:prstGeom>
          <a:noFill/>
          <a:ln w="9525">
            <a:solidFill>
              <a:schemeClr val="tx1"/>
            </a:solidFill>
            <a:round/>
            <a:headEnd/>
            <a:tailEnd type="triangle" w="med" len="med"/>
          </a:ln>
        </p:spPr>
        <p:txBody>
          <a:bodyPr/>
          <a:lstStyle/>
          <a:p>
            <a:endParaRPr lang="en-US"/>
          </a:p>
        </p:txBody>
      </p:sp>
      <p:sp>
        <p:nvSpPr>
          <p:cNvPr id="35857" name="Line 21"/>
          <p:cNvSpPr>
            <a:spLocks noChangeShapeType="1"/>
          </p:cNvSpPr>
          <p:nvPr/>
        </p:nvSpPr>
        <p:spPr bwMode="auto">
          <a:xfrm flipV="1">
            <a:off x="914400" y="5943600"/>
            <a:ext cx="0" cy="685800"/>
          </a:xfrm>
          <a:prstGeom prst="line">
            <a:avLst/>
          </a:prstGeom>
          <a:noFill/>
          <a:ln w="9525">
            <a:solidFill>
              <a:schemeClr val="tx1"/>
            </a:solidFill>
            <a:round/>
            <a:headEnd/>
            <a:tailEnd type="triangle" w="med" len="med"/>
          </a:ln>
        </p:spPr>
        <p:txBody>
          <a:bodyPr/>
          <a:lstStyle/>
          <a:p>
            <a:endParaRPr lang="en-US"/>
          </a:p>
        </p:txBody>
      </p:sp>
      <p:sp>
        <p:nvSpPr>
          <p:cNvPr id="35858" name="Text Box 22"/>
          <p:cNvSpPr txBox="1">
            <a:spLocks noChangeArrowheads="1"/>
          </p:cNvSpPr>
          <p:nvPr/>
        </p:nvSpPr>
        <p:spPr bwMode="auto">
          <a:xfrm>
            <a:off x="1219200" y="5791200"/>
            <a:ext cx="1644650" cy="915988"/>
          </a:xfrm>
          <a:prstGeom prst="rect">
            <a:avLst/>
          </a:prstGeom>
          <a:noFill/>
          <a:ln w="9525">
            <a:noFill/>
            <a:miter lim="800000"/>
            <a:headEnd/>
            <a:tailEnd/>
          </a:ln>
        </p:spPr>
        <p:txBody>
          <a:bodyPr wrap="none">
            <a:spAutoFit/>
          </a:bodyPr>
          <a:lstStyle/>
          <a:p>
            <a:r>
              <a:rPr lang="en-US" sz="1800"/>
              <a:t>From previous</a:t>
            </a:r>
          </a:p>
          <a:p>
            <a:r>
              <a:rPr lang="en-US" sz="1800"/>
              <a:t>enrichment</a:t>
            </a:r>
          </a:p>
          <a:p>
            <a:r>
              <a:rPr lang="en-US" sz="1800"/>
              <a:t>stage</a:t>
            </a:r>
          </a:p>
        </p:txBody>
      </p:sp>
      <p:sp>
        <p:nvSpPr>
          <p:cNvPr id="35859" name="Text Box 23"/>
          <p:cNvSpPr txBox="1">
            <a:spLocks noChangeArrowheads="1"/>
          </p:cNvSpPr>
          <p:nvPr/>
        </p:nvSpPr>
        <p:spPr bwMode="auto">
          <a:xfrm>
            <a:off x="381000" y="1331913"/>
            <a:ext cx="8229600" cy="3113087"/>
          </a:xfrm>
          <a:prstGeom prst="rect">
            <a:avLst/>
          </a:prstGeom>
          <a:noFill/>
          <a:ln w="9525">
            <a:noFill/>
            <a:miter lim="800000"/>
            <a:headEnd/>
            <a:tailEnd/>
          </a:ln>
        </p:spPr>
        <p:txBody>
          <a:bodyPr>
            <a:spAutoFit/>
          </a:bodyPr>
          <a:lstStyle/>
          <a:p>
            <a:r>
              <a:rPr lang="en-US" sz="1800"/>
              <a:t>A schematic diagram of a single gaseous diffusion stage is shown below.</a:t>
            </a:r>
          </a:p>
          <a:p>
            <a:endParaRPr lang="en-US" sz="1800"/>
          </a:p>
          <a:p>
            <a:r>
              <a:rPr lang="en-US" sz="1800"/>
              <a:t>It’s important to note that this process requires a great deal of electric power:</a:t>
            </a:r>
          </a:p>
          <a:p>
            <a:pPr>
              <a:buFontTx/>
              <a:buChar char="•"/>
            </a:pPr>
            <a:r>
              <a:rPr lang="en-US" sz="1800"/>
              <a:t> the feed and product stream pressures must be maintained</a:t>
            </a:r>
          </a:p>
          <a:p>
            <a:pPr>
              <a:buFontTx/>
              <a:buChar char="•"/>
            </a:pPr>
            <a:r>
              <a:rPr lang="en-US" sz="1800"/>
              <a:t> the heat of compression must be removed from the feed stream</a:t>
            </a:r>
          </a:p>
          <a:p>
            <a:pPr>
              <a:buFontTx/>
              <a:buChar char="•"/>
            </a:pPr>
            <a:r>
              <a:rPr lang="en-US" sz="1800"/>
              <a:t> the process flow rate must be maintained</a:t>
            </a:r>
          </a:p>
          <a:p>
            <a:pPr>
              <a:buFontTx/>
              <a:buChar char="•"/>
            </a:pPr>
            <a:endParaRPr lang="en-US" sz="1800"/>
          </a:p>
          <a:p>
            <a:r>
              <a:rPr lang="en-US" sz="1800"/>
              <a:t>All this pumping and cooling, combined with</a:t>
            </a:r>
          </a:p>
          <a:p>
            <a:r>
              <a:rPr lang="en-US" sz="1800"/>
              <a:t>the poor separation factor, makes diffusion</a:t>
            </a:r>
          </a:p>
          <a:p>
            <a:r>
              <a:rPr lang="en-US" sz="1800"/>
              <a:t>economically unattractive compared to </a:t>
            </a:r>
          </a:p>
          <a:p>
            <a:r>
              <a:rPr lang="en-US" sz="1800"/>
              <a:t>other processes. </a:t>
            </a:r>
          </a:p>
        </p:txBody>
      </p:sp>
      <p:grpSp>
        <p:nvGrpSpPr>
          <p:cNvPr id="35860" name="Group 24"/>
          <p:cNvGrpSpPr>
            <a:grpSpLocks/>
          </p:cNvGrpSpPr>
          <p:nvPr/>
        </p:nvGrpSpPr>
        <p:grpSpPr bwMode="auto">
          <a:xfrm>
            <a:off x="7010400" y="5867400"/>
            <a:ext cx="1071563" cy="762000"/>
            <a:chOff x="672" y="2976"/>
            <a:chExt cx="1038" cy="672"/>
          </a:xfrm>
        </p:grpSpPr>
        <p:grpSp>
          <p:nvGrpSpPr>
            <p:cNvPr id="35867" name="Group 25"/>
            <p:cNvGrpSpPr>
              <a:grpSpLocks/>
            </p:cNvGrpSpPr>
            <p:nvPr/>
          </p:nvGrpSpPr>
          <p:grpSpPr bwMode="auto">
            <a:xfrm>
              <a:off x="672" y="2976"/>
              <a:ext cx="960" cy="672"/>
              <a:chOff x="1104" y="2976"/>
              <a:chExt cx="960" cy="672"/>
            </a:xfrm>
          </p:grpSpPr>
          <p:sp>
            <p:nvSpPr>
              <p:cNvPr id="35869" name="Oval 26"/>
              <p:cNvSpPr>
                <a:spLocks noChangeArrowheads="1"/>
              </p:cNvSpPr>
              <p:nvPr/>
            </p:nvSpPr>
            <p:spPr bwMode="auto">
              <a:xfrm>
                <a:off x="1104" y="2976"/>
                <a:ext cx="672" cy="672"/>
              </a:xfrm>
              <a:prstGeom prst="ellipse">
                <a:avLst/>
              </a:prstGeom>
              <a:solidFill>
                <a:srgbClr val="FF9900"/>
              </a:solidFill>
              <a:ln w="9525">
                <a:solidFill>
                  <a:srgbClr val="FF9900"/>
                </a:solidFill>
                <a:round/>
                <a:headEnd/>
                <a:tailEnd/>
              </a:ln>
            </p:spPr>
            <p:txBody>
              <a:bodyPr wrap="none" anchor="ctr"/>
              <a:lstStyle/>
              <a:p>
                <a:endParaRPr lang="en-US"/>
              </a:p>
            </p:txBody>
          </p:sp>
          <p:sp>
            <p:nvSpPr>
              <p:cNvPr id="35870" name="Rectangle 27"/>
              <p:cNvSpPr>
                <a:spLocks noChangeArrowheads="1"/>
              </p:cNvSpPr>
              <p:nvPr/>
            </p:nvSpPr>
            <p:spPr bwMode="auto">
              <a:xfrm>
                <a:off x="1440" y="2976"/>
                <a:ext cx="624" cy="288"/>
              </a:xfrm>
              <a:prstGeom prst="rect">
                <a:avLst/>
              </a:prstGeom>
              <a:solidFill>
                <a:srgbClr val="FF9900"/>
              </a:solidFill>
              <a:ln w="9525">
                <a:solidFill>
                  <a:srgbClr val="FF9900"/>
                </a:solidFill>
                <a:miter lim="800000"/>
                <a:headEnd/>
                <a:tailEnd/>
              </a:ln>
            </p:spPr>
            <p:txBody>
              <a:bodyPr wrap="none" anchor="ctr"/>
              <a:lstStyle/>
              <a:p>
                <a:endParaRPr lang="en-US"/>
              </a:p>
            </p:txBody>
          </p:sp>
        </p:grpSp>
        <p:sp>
          <p:nvSpPr>
            <p:cNvPr id="35868" name="Text Box 28"/>
            <p:cNvSpPr txBox="1">
              <a:spLocks noChangeArrowheads="1"/>
            </p:cNvSpPr>
            <p:nvPr/>
          </p:nvSpPr>
          <p:spPr bwMode="auto">
            <a:xfrm>
              <a:off x="720" y="3024"/>
              <a:ext cx="990" cy="565"/>
            </a:xfrm>
            <a:prstGeom prst="rect">
              <a:avLst/>
            </a:prstGeom>
            <a:noFill/>
            <a:ln w="9525">
              <a:noFill/>
              <a:miter lim="800000"/>
              <a:headEnd/>
              <a:tailEnd/>
            </a:ln>
          </p:spPr>
          <p:txBody>
            <a:bodyPr wrap="none">
              <a:spAutoFit/>
            </a:bodyPr>
            <a:lstStyle/>
            <a:p>
              <a:r>
                <a:rPr lang="en-US" sz="1800"/>
                <a:t>Vacuum</a:t>
              </a:r>
            </a:p>
            <a:p>
              <a:r>
                <a:rPr lang="en-US" sz="1800"/>
                <a:t>Pump</a:t>
              </a:r>
            </a:p>
          </p:txBody>
        </p:sp>
      </p:grpSp>
      <p:sp>
        <p:nvSpPr>
          <p:cNvPr id="35861" name="Line 29"/>
          <p:cNvSpPr>
            <a:spLocks noChangeShapeType="1"/>
          </p:cNvSpPr>
          <p:nvPr/>
        </p:nvSpPr>
        <p:spPr bwMode="auto">
          <a:xfrm>
            <a:off x="6705600" y="5715000"/>
            <a:ext cx="0" cy="304800"/>
          </a:xfrm>
          <a:prstGeom prst="line">
            <a:avLst/>
          </a:prstGeom>
          <a:noFill/>
          <a:ln w="9525">
            <a:solidFill>
              <a:schemeClr val="tx1"/>
            </a:solidFill>
            <a:round/>
            <a:headEnd/>
            <a:tailEnd/>
          </a:ln>
        </p:spPr>
        <p:txBody>
          <a:bodyPr/>
          <a:lstStyle/>
          <a:p>
            <a:endParaRPr lang="en-US"/>
          </a:p>
        </p:txBody>
      </p:sp>
      <p:sp>
        <p:nvSpPr>
          <p:cNvPr id="35862" name="Line 30"/>
          <p:cNvSpPr>
            <a:spLocks noChangeShapeType="1"/>
          </p:cNvSpPr>
          <p:nvPr/>
        </p:nvSpPr>
        <p:spPr bwMode="auto">
          <a:xfrm>
            <a:off x="6400800" y="5715000"/>
            <a:ext cx="0" cy="609600"/>
          </a:xfrm>
          <a:prstGeom prst="line">
            <a:avLst/>
          </a:prstGeom>
          <a:noFill/>
          <a:ln w="9525">
            <a:solidFill>
              <a:schemeClr val="tx1"/>
            </a:solidFill>
            <a:round/>
            <a:headEnd/>
            <a:tailEnd/>
          </a:ln>
        </p:spPr>
        <p:txBody>
          <a:bodyPr/>
          <a:lstStyle/>
          <a:p>
            <a:endParaRPr lang="en-US"/>
          </a:p>
        </p:txBody>
      </p:sp>
      <p:sp>
        <p:nvSpPr>
          <p:cNvPr id="35863" name="Line 31"/>
          <p:cNvSpPr>
            <a:spLocks noChangeShapeType="1"/>
          </p:cNvSpPr>
          <p:nvPr/>
        </p:nvSpPr>
        <p:spPr bwMode="auto">
          <a:xfrm>
            <a:off x="6400800" y="6324600"/>
            <a:ext cx="609600" cy="0"/>
          </a:xfrm>
          <a:prstGeom prst="line">
            <a:avLst/>
          </a:prstGeom>
          <a:noFill/>
          <a:ln w="9525">
            <a:solidFill>
              <a:schemeClr val="tx1"/>
            </a:solidFill>
            <a:round/>
            <a:headEnd/>
            <a:tailEnd/>
          </a:ln>
        </p:spPr>
        <p:txBody>
          <a:bodyPr/>
          <a:lstStyle/>
          <a:p>
            <a:endParaRPr lang="en-US"/>
          </a:p>
        </p:txBody>
      </p:sp>
      <p:sp>
        <p:nvSpPr>
          <p:cNvPr id="35864" name="Line 32"/>
          <p:cNvSpPr>
            <a:spLocks noChangeShapeType="1"/>
          </p:cNvSpPr>
          <p:nvPr/>
        </p:nvSpPr>
        <p:spPr bwMode="auto">
          <a:xfrm>
            <a:off x="6705600" y="6019800"/>
            <a:ext cx="381000" cy="0"/>
          </a:xfrm>
          <a:prstGeom prst="line">
            <a:avLst/>
          </a:prstGeom>
          <a:noFill/>
          <a:ln w="9525">
            <a:solidFill>
              <a:schemeClr val="tx1"/>
            </a:solidFill>
            <a:round/>
            <a:headEnd/>
            <a:tailEnd/>
          </a:ln>
        </p:spPr>
        <p:txBody>
          <a:bodyPr/>
          <a:lstStyle/>
          <a:p>
            <a:endParaRPr lang="en-US"/>
          </a:p>
        </p:txBody>
      </p:sp>
      <p:sp>
        <p:nvSpPr>
          <p:cNvPr id="35865" name="Line 33"/>
          <p:cNvSpPr>
            <a:spLocks noChangeShapeType="1"/>
          </p:cNvSpPr>
          <p:nvPr/>
        </p:nvSpPr>
        <p:spPr bwMode="auto">
          <a:xfrm>
            <a:off x="8001000" y="6019800"/>
            <a:ext cx="457200" cy="0"/>
          </a:xfrm>
          <a:prstGeom prst="line">
            <a:avLst/>
          </a:prstGeom>
          <a:noFill/>
          <a:ln w="9525">
            <a:solidFill>
              <a:schemeClr val="tx1"/>
            </a:solidFill>
            <a:round/>
            <a:headEnd/>
            <a:tailEnd/>
          </a:ln>
        </p:spPr>
        <p:txBody>
          <a:bodyPr/>
          <a:lstStyle/>
          <a:p>
            <a:endParaRPr lang="en-US"/>
          </a:p>
        </p:txBody>
      </p:sp>
      <p:sp>
        <p:nvSpPr>
          <p:cNvPr id="35866" name="Line 34"/>
          <p:cNvSpPr>
            <a:spLocks noChangeShapeType="1"/>
          </p:cNvSpPr>
          <p:nvPr/>
        </p:nvSpPr>
        <p:spPr bwMode="auto">
          <a:xfrm>
            <a:off x="7696200" y="6324600"/>
            <a:ext cx="762000" cy="0"/>
          </a:xfrm>
          <a:prstGeom prst="line">
            <a:avLst/>
          </a:prstGeom>
          <a:noFill/>
          <a:ln w="9525">
            <a:solidFill>
              <a:schemeClr val="tx1"/>
            </a:solidFill>
            <a:round/>
            <a:headEnd/>
            <a:tailEnd/>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5029200" y="1766888"/>
            <a:ext cx="3986213" cy="4178300"/>
          </a:xfrm>
          <a:prstGeom prst="rect">
            <a:avLst/>
          </a:prstGeom>
          <a:noFill/>
          <a:ln w="9525">
            <a:noFill/>
            <a:miter lim="800000"/>
            <a:headEnd/>
            <a:tailEnd/>
          </a:ln>
        </p:spPr>
      </p:pic>
      <p:sp>
        <p:nvSpPr>
          <p:cNvPr id="36867" name="Rectangle 3"/>
          <p:cNvSpPr>
            <a:spLocks noGrp="1" noChangeArrowheads="1"/>
          </p:cNvSpPr>
          <p:nvPr>
            <p:ph type="title"/>
          </p:nvPr>
        </p:nvSpPr>
        <p:spPr>
          <a:xfrm>
            <a:off x="457200" y="152400"/>
            <a:ext cx="8229600" cy="1143000"/>
          </a:xfrm>
        </p:spPr>
        <p:txBody>
          <a:bodyPr/>
          <a:lstStyle/>
          <a:p>
            <a:pPr eaLnBrk="1" hangingPunct="1"/>
            <a:r>
              <a:rPr lang="en-US" sz="4000" dirty="0"/>
              <a:t>Centrifuge Enrichment – </a:t>
            </a:r>
            <a:br>
              <a:rPr lang="en-US" sz="4000" dirty="0"/>
            </a:br>
            <a:r>
              <a:rPr lang="en-US" sz="4000" dirty="0"/>
              <a:t>Physical Principles</a:t>
            </a:r>
          </a:p>
        </p:txBody>
      </p:sp>
      <p:sp>
        <p:nvSpPr>
          <p:cNvPr id="36868" name="Text Box 4"/>
          <p:cNvSpPr txBox="1">
            <a:spLocks noChangeArrowheads="1"/>
          </p:cNvSpPr>
          <p:nvPr/>
        </p:nvSpPr>
        <p:spPr bwMode="auto">
          <a:xfrm>
            <a:off x="152400" y="1905000"/>
            <a:ext cx="4953000" cy="4054475"/>
          </a:xfrm>
          <a:prstGeom prst="rect">
            <a:avLst/>
          </a:prstGeom>
          <a:noFill/>
          <a:ln w="9525">
            <a:noFill/>
            <a:miter lim="800000"/>
            <a:headEnd/>
            <a:tailEnd/>
          </a:ln>
        </p:spPr>
        <p:txBody>
          <a:bodyPr>
            <a:spAutoFit/>
          </a:bodyPr>
          <a:lstStyle/>
          <a:p>
            <a:r>
              <a:rPr lang="en-US" sz="2000" dirty="0"/>
              <a:t>Every time you spin a salad dryer, you see that, when subjected to rotation, heavier materials in a mixture will concentrate near the outer wall, outside of the lighter stuff.</a:t>
            </a:r>
          </a:p>
          <a:p>
            <a:endParaRPr lang="en-US" sz="2000" dirty="0"/>
          </a:p>
          <a:p>
            <a:r>
              <a:rPr lang="en-US" sz="2000" dirty="0"/>
              <a:t>The same principle is operative in a centrifuge.  UF</a:t>
            </a:r>
            <a:r>
              <a:rPr lang="en-US" sz="2000" baseline="-25000" dirty="0"/>
              <a:t>6</a:t>
            </a:r>
            <a:r>
              <a:rPr lang="en-US" sz="2000" dirty="0"/>
              <a:t> gas is rotated at very high angular speeds, with the result that the heavier </a:t>
            </a:r>
            <a:r>
              <a:rPr lang="en-US" sz="2000" baseline="30000" dirty="0"/>
              <a:t>238</a:t>
            </a:r>
            <a:r>
              <a:rPr lang="en-US" sz="2000" dirty="0"/>
              <a:t>UF</a:t>
            </a:r>
            <a:r>
              <a:rPr lang="en-US" sz="2000" baseline="-25000" dirty="0"/>
              <a:t>6</a:t>
            </a:r>
            <a:r>
              <a:rPr lang="en-US" sz="2000" dirty="0"/>
              <a:t> is concentrated near the wall while the lighter </a:t>
            </a:r>
            <a:r>
              <a:rPr lang="en-US" sz="2000" baseline="30000" dirty="0"/>
              <a:t>235</a:t>
            </a:r>
            <a:r>
              <a:rPr lang="en-US" sz="2000" dirty="0"/>
              <a:t>UF</a:t>
            </a:r>
            <a:r>
              <a:rPr lang="en-US" sz="2000" baseline="-25000" dirty="0"/>
              <a:t>6</a:t>
            </a:r>
            <a:r>
              <a:rPr lang="en-US" sz="2000" dirty="0"/>
              <a:t> is relatively more prevalent near the center of the chamber. </a:t>
            </a:r>
          </a:p>
        </p:txBody>
      </p:sp>
      <p:sp>
        <p:nvSpPr>
          <p:cNvPr id="36869" name="Arc 5"/>
          <p:cNvSpPr>
            <a:spLocks/>
          </p:cNvSpPr>
          <p:nvPr/>
        </p:nvSpPr>
        <p:spPr bwMode="auto">
          <a:xfrm flipH="1" flipV="1">
            <a:off x="5715000" y="3895725"/>
            <a:ext cx="1905000" cy="341313"/>
          </a:xfrm>
          <a:custGeom>
            <a:avLst/>
            <a:gdLst>
              <a:gd name="T0" fmla="*/ 2147483647 w 43200"/>
              <a:gd name="T1" fmla="*/ 401041889 h 32345"/>
              <a:gd name="T2" fmla="*/ 2147483647 w 43200"/>
              <a:gd name="T3" fmla="*/ 267815981 h 32345"/>
              <a:gd name="T4" fmla="*/ 2147483647 w 43200"/>
              <a:gd name="T5" fmla="*/ 267815981 h 32345"/>
              <a:gd name="T6" fmla="*/ 0 60000 65536"/>
              <a:gd name="T7" fmla="*/ 0 60000 65536"/>
              <a:gd name="T8" fmla="*/ 0 60000 65536"/>
              <a:gd name="T9" fmla="*/ 0 w 43200"/>
              <a:gd name="T10" fmla="*/ 0 h 32345"/>
              <a:gd name="T11" fmla="*/ 43200 w 43200"/>
              <a:gd name="T12" fmla="*/ 32345 h 32345"/>
            </a:gdLst>
            <a:ahLst/>
            <a:cxnLst>
              <a:cxn ang="T6">
                <a:pos x="T0" y="T1"/>
              </a:cxn>
              <a:cxn ang="T7">
                <a:pos x="T2" y="T3"/>
              </a:cxn>
              <a:cxn ang="T8">
                <a:pos x="T4" y="T5"/>
              </a:cxn>
            </a:cxnLst>
            <a:rect l="T9" t="T10" r="T11" b="T12"/>
            <a:pathLst>
              <a:path w="43200" h="32345" fill="none" extrusionOk="0">
                <a:moveTo>
                  <a:pt x="2862" y="32344"/>
                </a:moveTo>
                <a:cubicBezTo>
                  <a:pt x="986" y="29074"/>
                  <a:pt x="0" y="25370"/>
                  <a:pt x="0" y="21600"/>
                </a:cubicBezTo>
                <a:cubicBezTo>
                  <a:pt x="0" y="9670"/>
                  <a:pt x="9670" y="0"/>
                  <a:pt x="21600" y="0"/>
                </a:cubicBezTo>
                <a:cubicBezTo>
                  <a:pt x="33529" y="-1"/>
                  <a:pt x="43199" y="9670"/>
                  <a:pt x="43200" y="21599"/>
                </a:cubicBezTo>
              </a:path>
              <a:path w="43200" h="32345" stroke="0" extrusionOk="0">
                <a:moveTo>
                  <a:pt x="2862" y="32344"/>
                </a:moveTo>
                <a:cubicBezTo>
                  <a:pt x="986" y="29074"/>
                  <a:pt x="0" y="25370"/>
                  <a:pt x="0" y="21600"/>
                </a:cubicBezTo>
                <a:cubicBezTo>
                  <a:pt x="0" y="9670"/>
                  <a:pt x="9670" y="0"/>
                  <a:pt x="21600" y="0"/>
                </a:cubicBezTo>
                <a:cubicBezTo>
                  <a:pt x="33529" y="-1"/>
                  <a:pt x="43199" y="9670"/>
                  <a:pt x="43200" y="21599"/>
                </a:cubicBezTo>
                <a:lnTo>
                  <a:pt x="21600" y="21600"/>
                </a:lnTo>
                <a:lnTo>
                  <a:pt x="2862" y="32344"/>
                </a:lnTo>
                <a:close/>
              </a:path>
            </a:pathLst>
          </a:custGeom>
          <a:noFill/>
          <a:ln w="31750">
            <a:solidFill>
              <a:srgbClr val="0000FF"/>
            </a:solidFill>
            <a:round/>
            <a:headEnd type="stealth" w="lg" len="lg"/>
            <a:tailEnd type="none" w="lg" len="lg"/>
          </a:ln>
        </p:spPr>
        <p:txBody>
          <a:bodyPr wrap="none" anchor="ctr"/>
          <a:lstStyle/>
          <a:p>
            <a:endParaRPr lang="en-US"/>
          </a:p>
        </p:txBody>
      </p:sp>
      <p:sp>
        <p:nvSpPr>
          <p:cNvPr id="36870" name="Text Box 6"/>
          <p:cNvSpPr txBox="1">
            <a:spLocks noChangeArrowheads="1"/>
          </p:cNvSpPr>
          <p:nvPr/>
        </p:nvSpPr>
        <p:spPr bwMode="auto">
          <a:xfrm>
            <a:off x="5562600" y="4038600"/>
            <a:ext cx="428625" cy="519113"/>
          </a:xfrm>
          <a:prstGeom prst="rect">
            <a:avLst/>
          </a:prstGeom>
          <a:noFill/>
          <a:ln w="9525">
            <a:noFill/>
            <a:miter lim="800000"/>
            <a:headEnd/>
            <a:tailEnd/>
          </a:ln>
        </p:spPr>
        <p:txBody>
          <a:bodyPr wrap="none">
            <a:spAutoFit/>
          </a:bodyPr>
          <a:lstStyle/>
          <a:p>
            <a:r>
              <a:rPr lang="en-US" sz="2800" b="1">
                <a:solidFill>
                  <a:schemeClr val="accent2"/>
                </a:solidFill>
                <a:latin typeface="Symbol" pitchFamily="18" charset="2"/>
              </a:rPr>
              <a:t>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3200"/>
              <a:t>Thousands of Centrifuge Units, Connected in Series and Parallel, Form a Cascade</a:t>
            </a:r>
          </a:p>
        </p:txBody>
      </p:sp>
      <p:pic>
        <p:nvPicPr>
          <p:cNvPr id="38915" name="Picture 3"/>
          <p:cNvPicPr>
            <a:picLocks noChangeAspect="1" noChangeArrowheads="1"/>
          </p:cNvPicPr>
          <p:nvPr/>
        </p:nvPicPr>
        <p:blipFill>
          <a:blip r:embed="rId3" cstate="print"/>
          <a:srcRect/>
          <a:stretch>
            <a:fillRect/>
          </a:stretch>
        </p:blipFill>
        <p:spPr bwMode="auto">
          <a:xfrm>
            <a:off x="381000" y="1447800"/>
            <a:ext cx="6313488" cy="5053013"/>
          </a:xfrm>
          <a:prstGeom prst="rect">
            <a:avLst/>
          </a:prstGeom>
          <a:noFill/>
          <a:ln w="9525">
            <a:noFill/>
            <a:miter lim="800000"/>
            <a:headEnd/>
            <a:tailEnd/>
          </a:ln>
        </p:spPr>
      </p:pic>
      <p:sp>
        <p:nvSpPr>
          <p:cNvPr id="38916" name="Rectangle 5"/>
          <p:cNvSpPr>
            <a:spLocks noChangeArrowheads="1"/>
          </p:cNvSpPr>
          <p:nvPr/>
        </p:nvSpPr>
        <p:spPr bwMode="auto">
          <a:xfrm>
            <a:off x="7251700" y="1987550"/>
            <a:ext cx="1865313" cy="4105275"/>
          </a:xfrm>
          <a:prstGeom prst="rect">
            <a:avLst/>
          </a:prstGeom>
          <a:solidFill>
            <a:schemeClr val="accent1"/>
          </a:solidFill>
          <a:ln w="9525">
            <a:solidFill>
              <a:schemeClr val="tx1"/>
            </a:solidFill>
            <a:miter lim="800000"/>
            <a:headEnd/>
            <a:tailEnd/>
          </a:ln>
        </p:spPr>
        <p:txBody>
          <a:bodyPr wrap="none" anchor="ctr"/>
          <a:lstStyle/>
          <a:p>
            <a:pPr algn="ctr"/>
            <a:endParaRPr lang="en-US" sz="1800"/>
          </a:p>
        </p:txBody>
      </p:sp>
      <p:sp>
        <p:nvSpPr>
          <p:cNvPr id="38917" name="Rectangle 6"/>
          <p:cNvSpPr>
            <a:spLocks noChangeArrowheads="1"/>
          </p:cNvSpPr>
          <p:nvPr/>
        </p:nvSpPr>
        <p:spPr bwMode="auto">
          <a:xfrm>
            <a:off x="8494713" y="3903663"/>
            <a:ext cx="363537" cy="273050"/>
          </a:xfrm>
          <a:prstGeom prst="rect">
            <a:avLst/>
          </a:prstGeom>
          <a:solidFill>
            <a:srgbClr val="FFCC99"/>
          </a:solidFill>
          <a:ln w="9525">
            <a:solidFill>
              <a:schemeClr val="tx1"/>
            </a:solidFill>
            <a:miter lim="800000"/>
            <a:headEnd/>
            <a:tailEnd/>
          </a:ln>
        </p:spPr>
        <p:txBody>
          <a:bodyPr wrap="none" anchor="ctr"/>
          <a:lstStyle/>
          <a:p>
            <a:pPr algn="ctr"/>
            <a:r>
              <a:rPr lang="en-US" sz="1800" b="1"/>
              <a:t>i</a:t>
            </a:r>
          </a:p>
        </p:txBody>
      </p:sp>
      <p:sp>
        <p:nvSpPr>
          <p:cNvPr id="38918" name="Rectangle 7"/>
          <p:cNvSpPr>
            <a:spLocks noChangeArrowheads="1"/>
          </p:cNvSpPr>
          <p:nvPr/>
        </p:nvSpPr>
        <p:spPr bwMode="auto">
          <a:xfrm>
            <a:off x="7561263" y="3492500"/>
            <a:ext cx="363537" cy="274638"/>
          </a:xfrm>
          <a:prstGeom prst="rect">
            <a:avLst/>
          </a:prstGeom>
          <a:solidFill>
            <a:srgbClr val="FFCC99"/>
          </a:solidFill>
          <a:ln w="9525">
            <a:solidFill>
              <a:schemeClr val="tx1"/>
            </a:solidFill>
            <a:miter lim="800000"/>
            <a:headEnd/>
            <a:tailEnd/>
          </a:ln>
        </p:spPr>
        <p:txBody>
          <a:bodyPr wrap="none" anchor="ctr"/>
          <a:lstStyle/>
          <a:p>
            <a:pPr algn="ctr"/>
            <a:r>
              <a:rPr lang="en-US" sz="1800"/>
              <a:t>i+1</a:t>
            </a:r>
          </a:p>
        </p:txBody>
      </p:sp>
      <p:sp>
        <p:nvSpPr>
          <p:cNvPr id="38919" name="Rectangle 8"/>
          <p:cNvSpPr>
            <a:spLocks noChangeArrowheads="1"/>
          </p:cNvSpPr>
          <p:nvPr/>
        </p:nvSpPr>
        <p:spPr bwMode="auto">
          <a:xfrm>
            <a:off x="8494713" y="3151188"/>
            <a:ext cx="363537" cy="273050"/>
          </a:xfrm>
          <a:prstGeom prst="rect">
            <a:avLst/>
          </a:prstGeom>
          <a:solidFill>
            <a:srgbClr val="FFCC99"/>
          </a:solidFill>
          <a:ln w="9525">
            <a:solidFill>
              <a:schemeClr val="tx1"/>
            </a:solidFill>
            <a:miter lim="800000"/>
            <a:headEnd/>
            <a:tailEnd/>
          </a:ln>
        </p:spPr>
        <p:txBody>
          <a:bodyPr wrap="none" anchor="ctr"/>
          <a:lstStyle/>
          <a:p>
            <a:pPr algn="ctr"/>
            <a:r>
              <a:rPr lang="en-US" sz="1800"/>
              <a:t>i+2</a:t>
            </a:r>
          </a:p>
        </p:txBody>
      </p:sp>
      <p:sp>
        <p:nvSpPr>
          <p:cNvPr id="38920" name="Rectangle 9"/>
          <p:cNvSpPr>
            <a:spLocks noChangeArrowheads="1"/>
          </p:cNvSpPr>
          <p:nvPr/>
        </p:nvSpPr>
        <p:spPr bwMode="auto">
          <a:xfrm>
            <a:off x="7561263" y="2055813"/>
            <a:ext cx="363537" cy="273050"/>
          </a:xfrm>
          <a:prstGeom prst="rect">
            <a:avLst/>
          </a:prstGeom>
          <a:solidFill>
            <a:srgbClr val="FFCC99"/>
          </a:solidFill>
          <a:ln w="9525">
            <a:solidFill>
              <a:schemeClr val="tx1"/>
            </a:solidFill>
            <a:miter lim="800000"/>
            <a:headEnd/>
            <a:tailEnd/>
          </a:ln>
        </p:spPr>
        <p:txBody>
          <a:bodyPr wrap="none" anchor="ctr"/>
          <a:lstStyle/>
          <a:p>
            <a:pPr algn="ctr"/>
            <a:r>
              <a:rPr lang="en-US" sz="1800"/>
              <a:t>N</a:t>
            </a:r>
          </a:p>
        </p:txBody>
      </p:sp>
      <p:sp>
        <p:nvSpPr>
          <p:cNvPr id="38921" name="Rectangle 10"/>
          <p:cNvSpPr>
            <a:spLocks noChangeArrowheads="1"/>
          </p:cNvSpPr>
          <p:nvPr/>
        </p:nvSpPr>
        <p:spPr bwMode="auto">
          <a:xfrm>
            <a:off x="8494713" y="2328863"/>
            <a:ext cx="363537" cy="274637"/>
          </a:xfrm>
          <a:prstGeom prst="rect">
            <a:avLst/>
          </a:prstGeom>
          <a:solidFill>
            <a:srgbClr val="FFCC99"/>
          </a:solidFill>
          <a:ln w="9525">
            <a:solidFill>
              <a:schemeClr val="tx1"/>
            </a:solidFill>
            <a:miter lim="800000"/>
            <a:headEnd/>
            <a:tailEnd/>
          </a:ln>
        </p:spPr>
        <p:txBody>
          <a:bodyPr wrap="none" anchor="ctr"/>
          <a:lstStyle/>
          <a:p>
            <a:pPr algn="ctr"/>
            <a:r>
              <a:rPr lang="en-US" sz="1800"/>
              <a:t>N-1</a:t>
            </a:r>
          </a:p>
        </p:txBody>
      </p:sp>
      <p:sp>
        <p:nvSpPr>
          <p:cNvPr id="38922" name="Rectangle 11"/>
          <p:cNvSpPr>
            <a:spLocks noChangeArrowheads="1"/>
          </p:cNvSpPr>
          <p:nvPr/>
        </p:nvSpPr>
        <p:spPr bwMode="auto">
          <a:xfrm>
            <a:off x="7561263" y="4313238"/>
            <a:ext cx="363537" cy="274637"/>
          </a:xfrm>
          <a:prstGeom prst="rect">
            <a:avLst/>
          </a:prstGeom>
          <a:solidFill>
            <a:srgbClr val="FFCC99"/>
          </a:solidFill>
          <a:ln w="9525">
            <a:solidFill>
              <a:schemeClr val="tx1"/>
            </a:solidFill>
            <a:miter lim="800000"/>
            <a:headEnd/>
            <a:tailEnd/>
          </a:ln>
        </p:spPr>
        <p:txBody>
          <a:bodyPr wrap="none" anchor="ctr"/>
          <a:lstStyle/>
          <a:p>
            <a:pPr algn="ctr"/>
            <a:r>
              <a:rPr lang="en-US" sz="1800"/>
              <a:t>i-1</a:t>
            </a:r>
          </a:p>
        </p:txBody>
      </p:sp>
      <p:sp>
        <p:nvSpPr>
          <p:cNvPr id="38923" name="Rectangle 12"/>
          <p:cNvSpPr>
            <a:spLocks noChangeArrowheads="1"/>
          </p:cNvSpPr>
          <p:nvPr/>
        </p:nvSpPr>
        <p:spPr bwMode="auto">
          <a:xfrm>
            <a:off x="8494713" y="5340350"/>
            <a:ext cx="363537" cy="273050"/>
          </a:xfrm>
          <a:prstGeom prst="rect">
            <a:avLst/>
          </a:prstGeom>
          <a:solidFill>
            <a:srgbClr val="FFCC99"/>
          </a:solidFill>
          <a:ln w="9525">
            <a:solidFill>
              <a:schemeClr val="tx1"/>
            </a:solidFill>
            <a:miter lim="800000"/>
            <a:headEnd/>
            <a:tailEnd/>
          </a:ln>
        </p:spPr>
        <p:txBody>
          <a:bodyPr wrap="none" anchor="ctr"/>
          <a:lstStyle/>
          <a:p>
            <a:pPr algn="ctr"/>
            <a:r>
              <a:rPr lang="en-US" sz="1800"/>
              <a:t>2</a:t>
            </a:r>
          </a:p>
        </p:txBody>
      </p:sp>
      <p:sp>
        <p:nvSpPr>
          <p:cNvPr id="38924" name="Rectangle 13"/>
          <p:cNvSpPr>
            <a:spLocks noChangeArrowheads="1"/>
          </p:cNvSpPr>
          <p:nvPr/>
        </p:nvSpPr>
        <p:spPr bwMode="auto">
          <a:xfrm>
            <a:off x="7561263" y="5681663"/>
            <a:ext cx="363537" cy="274637"/>
          </a:xfrm>
          <a:prstGeom prst="rect">
            <a:avLst/>
          </a:prstGeom>
          <a:solidFill>
            <a:srgbClr val="FFCC99"/>
          </a:solidFill>
          <a:ln w="9525">
            <a:solidFill>
              <a:schemeClr val="tx1"/>
            </a:solidFill>
            <a:miter lim="800000"/>
            <a:headEnd/>
            <a:tailEnd/>
          </a:ln>
        </p:spPr>
        <p:txBody>
          <a:bodyPr wrap="none" anchor="ctr"/>
          <a:lstStyle/>
          <a:p>
            <a:pPr algn="ctr"/>
            <a:r>
              <a:rPr lang="en-US" sz="1800"/>
              <a:t>1</a:t>
            </a:r>
          </a:p>
        </p:txBody>
      </p:sp>
      <p:cxnSp>
        <p:nvCxnSpPr>
          <p:cNvPr id="38925" name="AutoShape 14"/>
          <p:cNvCxnSpPr>
            <a:cxnSpLocks noChangeShapeType="1"/>
            <a:stCxn id="38917" idx="0"/>
            <a:endCxn id="38918" idx="3"/>
          </p:cNvCxnSpPr>
          <p:nvPr/>
        </p:nvCxnSpPr>
        <p:spPr bwMode="auto">
          <a:xfrm rot="5400000" flipH="1">
            <a:off x="8163719" y="3390106"/>
            <a:ext cx="274638" cy="752475"/>
          </a:xfrm>
          <a:prstGeom prst="bentConnector2">
            <a:avLst/>
          </a:prstGeom>
          <a:noFill/>
          <a:ln w="9525">
            <a:solidFill>
              <a:schemeClr val="tx1"/>
            </a:solidFill>
            <a:miter lim="800000"/>
            <a:headEnd/>
            <a:tailEnd type="triangle" w="med" len="med"/>
          </a:ln>
        </p:spPr>
      </p:cxnSp>
      <p:cxnSp>
        <p:nvCxnSpPr>
          <p:cNvPr id="38926" name="AutoShape 15"/>
          <p:cNvCxnSpPr>
            <a:cxnSpLocks noChangeShapeType="1"/>
            <a:stCxn id="38919" idx="2"/>
            <a:endCxn id="38918" idx="3"/>
          </p:cNvCxnSpPr>
          <p:nvPr/>
        </p:nvCxnSpPr>
        <p:spPr bwMode="auto">
          <a:xfrm rot="5400000">
            <a:off x="8198644" y="3150394"/>
            <a:ext cx="204787" cy="752475"/>
          </a:xfrm>
          <a:prstGeom prst="bentConnector2">
            <a:avLst/>
          </a:prstGeom>
          <a:noFill/>
          <a:ln w="9525">
            <a:solidFill>
              <a:schemeClr val="tx1"/>
            </a:solidFill>
            <a:miter lim="800000"/>
            <a:headEnd/>
            <a:tailEnd type="triangle" w="med" len="med"/>
          </a:ln>
        </p:spPr>
      </p:cxnSp>
      <p:cxnSp>
        <p:nvCxnSpPr>
          <p:cNvPr id="38927" name="AutoShape 16"/>
          <p:cNvCxnSpPr>
            <a:cxnSpLocks noChangeShapeType="1"/>
            <a:stCxn id="38917" idx="2"/>
            <a:endCxn id="38922" idx="3"/>
          </p:cNvCxnSpPr>
          <p:nvPr/>
        </p:nvCxnSpPr>
        <p:spPr bwMode="auto">
          <a:xfrm rot="5400000">
            <a:off x="8163719" y="3937794"/>
            <a:ext cx="274637" cy="752475"/>
          </a:xfrm>
          <a:prstGeom prst="bentConnector2">
            <a:avLst/>
          </a:prstGeom>
          <a:noFill/>
          <a:ln w="9525">
            <a:solidFill>
              <a:schemeClr val="tx1"/>
            </a:solidFill>
            <a:miter lim="800000"/>
            <a:headEnd/>
            <a:tailEnd type="triangle" w="med" len="med"/>
          </a:ln>
        </p:spPr>
      </p:cxnSp>
      <p:cxnSp>
        <p:nvCxnSpPr>
          <p:cNvPr id="38928" name="AutoShape 17"/>
          <p:cNvCxnSpPr>
            <a:cxnSpLocks noChangeShapeType="1"/>
            <a:endCxn id="38917" idx="1"/>
          </p:cNvCxnSpPr>
          <p:nvPr/>
        </p:nvCxnSpPr>
        <p:spPr bwMode="auto">
          <a:xfrm>
            <a:off x="6991350" y="4040188"/>
            <a:ext cx="1503363" cy="0"/>
          </a:xfrm>
          <a:prstGeom prst="straightConnector1">
            <a:avLst/>
          </a:prstGeom>
          <a:noFill/>
          <a:ln w="9525">
            <a:solidFill>
              <a:schemeClr val="tx1"/>
            </a:solidFill>
            <a:round/>
            <a:headEnd/>
            <a:tailEnd type="triangle" w="med" len="med"/>
          </a:ln>
        </p:spPr>
      </p:cxnSp>
      <p:sp>
        <p:nvSpPr>
          <p:cNvPr id="38929" name="Line 18"/>
          <p:cNvSpPr>
            <a:spLocks noChangeShapeType="1"/>
          </p:cNvSpPr>
          <p:nvPr/>
        </p:nvSpPr>
        <p:spPr bwMode="auto">
          <a:xfrm flipV="1">
            <a:off x="7716838" y="4040188"/>
            <a:ext cx="0" cy="273050"/>
          </a:xfrm>
          <a:prstGeom prst="line">
            <a:avLst/>
          </a:prstGeom>
          <a:noFill/>
          <a:ln w="9525">
            <a:solidFill>
              <a:schemeClr val="tx1"/>
            </a:solidFill>
            <a:round/>
            <a:headEnd/>
            <a:tailEnd type="triangle" w="med" len="med"/>
          </a:ln>
        </p:spPr>
        <p:txBody>
          <a:bodyPr/>
          <a:lstStyle/>
          <a:p>
            <a:endParaRPr lang="en-US"/>
          </a:p>
        </p:txBody>
      </p:sp>
      <p:sp>
        <p:nvSpPr>
          <p:cNvPr id="38930" name="Line 19"/>
          <p:cNvSpPr>
            <a:spLocks noChangeShapeType="1"/>
          </p:cNvSpPr>
          <p:nvPr/>
        </p:nvSpPr>
        <p:spPr bwMode="auto">
          <a:xfrm>
            <a:off x="7716838" y="3767138"/>
            <a:ext cx="0" cy="273050"/>
          </a:xfrm>
          <a:prstGeom prst="line">
            <a:avLst/>
          </a:prstGeom>
          <a:noFill/>
          <a:ln w="9525">
            <a:solidFill>
              <a:schemeClr val="tx1"/>
            </a:solidFill>
            <a:round/>
            <a:headEnd/>
            <a:tailEnd type="triangle" w="med" len="med"/>
          </a:ln>
        </p:spPr>
        <p:txBody>
          <a:bodyPr/>
          <a:lstStyle/>
          <a:p>
            <a:endParaRPr lang="en-US"/>
          </a:p>
        </p:txBody>
      </p:sp>
      <p:cxnSp>
        <p:nvCxnSpPr>
          <p:cNvPr id="38931" name="AutoShape 20"/>
          <p:cNvCxnSpPr>
            <a:cxnSpLocks noChangeShapeType="1"/>
            <a:stCxn id="38918" idx="0"/>
            <a:endCxn id="38919" idx="1"/>
          </p:cNvCxnSpPr>
          <p:nvPr/>
        </p:nvCxnSpPr>
        <p:spPr bwMode="auto">
          <a:xfrm rot="-5400000">
            <a:off x="8016875" y="3014663"/>
            <a:ext cx="204787" cy="750888"/>
          </a:xfrm>
          <a:prstGeom prst="bentConnector2">
            <a:avLst/>
          </a:prstGeom>
          <a:noFill/>
          <a:ln w="9525">
            <a:solidFill>
              <a:schemeClr val="tx1"/>
            </a:solidFill>
            <a:miter lim="800000"/>
            <a:headEnd/>
            <a:tailEnd type="triangle" w="med" len="med"/>
          </a:ln>
        </p:spPr>
      </p:cxnSp>
      <p:sp>
        <p:nvSpPr>
          <p:cNvPr id="38932" name="Line 21"/>
          <p:cNvSpPr>
            <a:spLocks noChangeShapeType="1"/>
          </p:cNvSpPr>
          <p:nvPr/>
        </p:nvSpPr>
        <p:spPr bwMode="auto">
          <a:xfrm>
            <a:off x="7726363" y="3082925"/>
            <a:ext cx="0" cy="204788"/>
          </a:xfrm>
          <a:prstGeom prst="line">
            <a:avLst/>
          </a:prstGeom>
          <a:noFill/>
          <a:ln w="9525">
            <a:solidFill>
              <a:schemeClr val="tx1"/>
            </a:solidFill>
            <a:round/>
            <a:headEnd/>
            <a:tailEnd type="triangle" w="med" len="med"/>
          </a:ln>
        </p:spPr>
        <p:txBody>
          <a:bodyPr/>
          <a:lstStyle/>
          <a:p>
            <a:endParaRPr lang="en-US"/>
          </a:p>
        </p:txBody>
      </p:sp>
      <p:sp>
        <p:nvSpPr>
          <p:cNvPr id="38933" name="Text Box 22"/>
          <p:cNvSpPr txBox="1">
            <a:spLocks noChangeArrowheads="1"/>
          </p:cNvSpPr>
          <p:nvPr/>
        </p:nvSpPr>
        <p:spPr bwMode="auto">
          <a:xfrm>
            <a:off x="7821613" y="2671763"/>
            <a:ext cx="984250" cy="366712"/>
          </a:xfrm>
          <a:prstGeom prst="rect">
            <a:avLst/>
          </a:prstGeom>
          <a:noFill/>
          <a:ln w="9525">
            <a:noFill/>
            <a:miter lim="800000"/>
            <a:headEnd/>
            <a:tailEnd/>
          </a:ln>
        </p:spPr>
        <p:txBody>
          <a:bodyPr wrap="none">
            <a:spAutoFit/>
          </a:bodyPr>
          <a:lstStyle/>
          <a:p>
            <a:r>
              <a:rPr lang="en-US" sz="1800"/>
              <a:t>( ……. )</a:t>
            </a:r>
          </a:p>
        </p:txBody>
      </p:sp>
      <p:cxnSp>
        <p:nvCxnSpPr>
          <p:cNvPr id="38934" name="AutoShape 23"/>
          <p:cNvCxnSpPr>
            <a:cxnSpLocks noChangeShapeType="1"/>
            <a:stCxn id="38921" idx="0"/>
            <a:endCxn id="38920" idx="3"/>
          </p:cNvCxnSpPr>
          <p:nvPr/>
        </p:nvCxnSpPr>
        <p:spPr bwMode="auto">
          <a:xfrm rot="5400000" flipH="1">
            <a:off x="8232775" y="1884363"/>
            <a:ext cx="136525" cy="752475"/>
          </a:xfrm>
          <a:prstGeom prst="bentConnector2">
            <a:avLst/>
          </a:prstGeom>
          <a:noFill/>
          <a:ln w="9525">
            <a:solidFill>
              <a:schemeClr val="tx1"/>
            </a:solidFill>
            <a:miter lim="800000"/>
            <a:headEnd/>
            <a:tailEnd type="triangle" w="med" len="med"/>
          </a:ln>
        </p:spPr>
      </p:cxnSp>
      <p:sp>
        <p:nvSpPr>
          <p:cNvPr id="38935" name="Line 24"/>
          <p:cNvSpPr>
            <a:spLocks noChangeShapeType="1"/>
          </p:cNvSpPr>
          <p:nvPr/>
        </p:nvSpPr>
        <p:spPr bwMode="auto">
          <a:xfrm flipV="1">
            <a:off x="7716838" y="1576388"/>
            <a:ext cx="0" cy="479425"/>
          </a:xfrm>
          <a:prstGeom prst="line">
            <a:avLst/>
          </a:prstGeom>
          <a:noFill/>
          <a:ln w="25400">
            <a:solidFill>
              <a:schemeClr val="tx1"/>
            </a:solidFill>
            <a:round/>
            <a:headEnd/>
            <a:tailEnd type="triangle" w="med" len="med"/>
          </a:ln>
        </p:spPr>
        <p:txBody>
          <a:bodyPr/>
          <a:lstStyle/>
          <a:p>
            <a:endParaRPr lang="en-US"/>
          </a:p>
        </p:txBody>
      </p:sp>
      <p:sp>
        <p:nvSpPr>
          <p:cNvPr id="38936" name="Line 25"/>
          <p:cNvSpPr>
            <a:spLocks noChangeShapeType="1"/>
          </p:cNvSpPr>
          <p:nvPr/>
        </p:nvSpPr>
        <p:spPr bwMode="auto">
          <a:xfrm>
            <a:off x="6835775" y="4040188"/>
            <a:ext cx="415925" cy="0"/>
          </a:xfrm>
          <a:prstGeom prst="line">
            <a:avLst/>
          </a:prstGeom>
          <a:noFill/>
          <a:ln w="25400">
            <a:solidFill>
              <a:schemeClr val="tx1"/>
            </a:solidFill>
            <a:round/>
            <a:headEnd/>
            <a:tailEnd type="triangle" w="med" len="med"/>
          </a:ln>
        </p:spPr>
        <p:txBody>
          <a:bodyPr/>
          <a:lstStyle/>
          <a:p>
            <a:endParaRPr lang="en-US"/>
          </a:p>
        </p:txBody>
      </p:sp>
      <p:sp>
        <p:nvSpPr>
          <p:cNvPr id="38937" name="Text Box 26"/>
          <p:cNvSpPr txBox="1">
            <a:spLocks noChangeArrowheads="1"/>
          </p:cNvSpPr>
          <p:nvPr/>
        </p:nvSpPr>
        <p:spPr bwMode="auto">
          <a:xfrm>
            <a:off x="7770813" y="4724400"/>
            <a:ext cx="984250" cy="366713"/>
          </a:xfrm>
          <a:prstGeom prst="rect">
            <a:avLst/>
          </a:prstGeom>
          <a:noFill/>
          <a:ln w="9525">
            <a:noFill/>
            <a:miter lim="800000"/>
            <a:headEnd/>
            <a:tailEnd/>
          </a:ln>
        </p:spPr>
        <p:txBody>
          <a:bodyPr wrap="none">
            <a:spAutoFit/>
          </a:bodyPr>
          <a:lstStyle/>
          <a:p>
            <a:r>
              <a:rPr lang="en-US" sz="1800"/>
              <a:t>( ……. )</a:t>
            </a:r>
          </a:p>
        </p:txBody>
      </p:sp>
      <p:sp>
        <p:nvSpPr>
          <p:cNvPr id="38938" name="Line 27"/>
          <p:cNvSpPr>
            <a:spLocks noChangeShapeType="1"/>
          </p:cNvSpPr>
          <p:nvPr/>
        </p:nvSpPr>
        <p:spPr bwMode="auto">
          <a:xfrm>
            <a:off x="7716838" y="2328863"/>
            <a:ext cx="0" cy="138112"/>
          </a:xfrm>
          <a:prstGeom prst="line">
            <a:avLst/>
          </a:prstGeom>
          <a:noFill/>
          <a:ln w="9525">
            <a:solidFill>
              <a:schemeClr val="tx1"/>
            </a:solidFill>
            <a:round/>
            <a:headEnd/>
            <a:tailEnd type="triangle" w="med" len="med"/>
          </a:ln>
        </p:spPr>
        <p:txBody>
          <a:bodyPr/>
          <a:lstStyle/>
          <a:p>
            <a:endParaRPr lang="en-US"/>
          </a:p>
        </p:txBody>
      </p:sp>
      <p:sp>
        <p:nvSpPr>
          <p:cNvPr id="38939" name="Line 28"/>
          <p:cNvSpPr>
            <a:spLocks noChangeShapeType="1"/>
          </p:cNvSpPr>
          <p:nvPr/>
        </p:nvSpPr>
        <p:spPr bwMode="auto">
          <a:xfrm flipH="1" flipV="1">
            <a:off x="7726363" y="5476875"/>
            <a:ext cx="0" cy="204788"/>
          </a:xfrm>
          <a:prstGeom prst="line">
            <a:avLst/>
          </a:prstGeom>
          <a:noFill/>
          <a:ln w="9525">
            <a:solidFill>
              <a:schemeClr val="tx1"/>
            </a:solidFill>
            <a:round/>
            <a:headEnd/>
            <a:tailEnd type="triangle" w="med" len="med"/>
          </a:ln>
        </p:spPr>
        <p:txBody>
          <a:bodyPr/>
          <a:lstStyle/>
          <a:p>
            <a:endParaRPr lang="en-US"/>
          </a:p>
        </p:txBody>
      </p:sp>
      <p:cxnSp>
        <p:nvCxnSpPr>
          <p:cNvPr id="38940" name="AutoShape 29"/>
          <p:cNvCxnSpPr>
            <a:cxnSpLocks noChangeShapeType="1"/>
            <a:stCxn id="38923" idx="2"/>
            <a:endCxn id="38924" idx="3"/>
          </p:cNvCxnSpPr>
          <p:nvPr/>
        </p:nvCxnSpPr>
        <p:spPr bwMode="auto">
          <a:xfrm rot="5400000">
            <a:off x="8197850" y="5340350"/>
            <a:ext cx="206375" cy="752475"/>
          </a:xfrm>
          <a:prstGeom prst="bentConnector2">
            <a:avLst/>
          </a:prstGeom>
          <a:noFill/>
          <a:ln w="9525">
            <a:solidFill>
              <a:schemeClr val="tx1"/>
            </a:solidFill>
            <a:miter lim="800000"/>
            <a:headEnd/>
            <a:tailEnd type="triangle" w="med" len="med"/>
          </a:ln>
        </p:spPr>
      </p:cxnSp>
      <p:sp>
        <p:nvSpPr>
          <p:cNvPr id="38941" name="Line 30"/>
          <p:cNvSpPr>
            <a:spLocks noChangeShapeType="1"/>
          </p:cNvSpPr>
          <p:nvPr/>
        </p:nvSpPr>
        <p:spPr bwMode="auto">
          <a:xfrm>
            <a:off x="7716838" y="5476875"/>
            <a:ext cx="777875" cy="0"/>
          </a:xfrm>
          <a:prstGeom prst="line">
            <a:avLst/>
          </a:prstGeom>
          <a:noFill/>
          <a:ln w="9525">
            <a:solidFill>
              <a:schemeClr val="tx1"/>
            </a:solidFill>
            <a:round/>
            <a:headEnd/>
            <a:tailEnd type="triangle" w="med" len="med"/>
          </a:ln>
        </p:spPr>
        <p:txBody>
          <a:bodyPr/>
          <a:lstStyle/>
          <a:p>
            <a:endParaRPr lang="en-US"/>
          </a:p>
        </p:txBody>
      </p:sp>
      <p:sp>
        <p:nvSpPr>
          <p:cNvPr id="38942" name="Line 31"/>
          <p:cNvSpPr>
            <a:spLocks noChangeShapeType="1"/>
          </p:cNvSpPr>
          <p:nvPr/>
        </p:nvSpPr>
        <p:spPr bwMode="auto">
          <a:xfrm flipV="1">
            <a:off x="7716838" y="2466975"/>
            <a:ext cx="777875" cy="0"/>
          </a:xfrm>
          <a:prstGeom prst="line">
            <a:avLst/>
          </a:prstGeom>
          <a:noFill/>
          <a:ln w="9525">
            <a:solidFill>
              <a:schemeClr val="tx1"/>
            </a:solidFill>
            <a:round/>
            <a:headEnd/>
            <a:tailEnd type="triangle" w="med" len="med"/>
          </a:ln>
        </p:spPr>
        <p:txBody>
          <a:bodyPr/>
          <a:lstStyle/>
          <a:p>
            <a:endParaRPr lang="en-US"/>
          </a:p>
        </p:txBody>
      </p:sp>
      <p:cxnSp>
        <p:nvCxnSpPr>
          <p:cNvPr id="38943" name="AutoShape 32"/>
          <p:cNvCxnSpPr>
            <a:cxnSpLocks noChangeShapeType="1"/>
            <a:stCxn id="38924" idx="2"/>
          </p:cNvCxnSpPr>
          <p:nvPr/>
        </p:nvCxnSpPr>
        <p:spPr bwMode="auto">
          <a:xfrm>
            <a:off x="7743825" y="5956300"/>
            <a:ext cx="0" cy="411163"/>
          </a:xfrm>
          <a:prstGeom prst="straightConnector1">
            <a:avLst/>
          </a:prstGeom>
          <a:noFill/>
          <a:ln w="25400">
            <a:solidFill>
              <a:schemeClr val="tx1"/>
            </a:solidFill>
            <a:round/>
            <a:headEnd/>
            <a:tailEnd type="triangle" w="med" len="med"/>
          </a:ln>
        </p:spPr>
      </p:cxnSp>
      <p:sp>
        <p:nvSpPr>
          <p:cNvPr id="38944" name="Text Box 33"/>
          <p:cNvSpPr txBox="1">
            <a:spLocks noChangeArrowheads="1"/>
          </p:cNvSpPr>
          <p:nvPr/>
        </p:nvSpPr>
        <p:spPr bwMode="auto">
          <a:xfrm>
            <a:off x="6705600" y="3657600"/>
            <a:ext cx="704850" cy="365125"/>
          </a:xfrm>
          <a:prstGeom prst="rect">
            <a:avLst/>
          </a:prstGeom>
          <a:noFill/>
          <a:ln w="9525">
            <a:noFill/>
            <a:miter lim="800000"/>
            <a:headEnd/>
            <a:tailEnd/>
          </a:ln>
        </p:spPr>
        <p:txBody>
          <a:bodyPr wrap="none">
            <a:spAutoFit/>
          </a:bodyPr>
          <a:lstStyle/>
          <a:p>
            <a:r>
              <a:rPr lang="en-US" sz="1800"/>
              <a:t>Feed</a:t>
            </a:r>
          </a:p>
        </p:txBody>
      </p:sp>
      <p:sp>
        <p:nvSpPr>
          <p:cNvPr id="38945" name="Text Box 34"/>
          <p:cNvSpPr txBox="1">
            <a:spLocks noChangeArrowheads="1"/>
          </p:cNvSpPr>
          <p:nvPr/>
        </p:nvSpPr>
        <p:spPr bwMode="auto">
          <a:xfrm>
            <a:off x="6781800" y="1447800"/>
            <a:ext cx="971550" cy="549275"/>
          </a:xfrm>
          <a:prstGeom prst="rect">
            <a:avLst/>
          </a:prstGeom>
          <a:noFill/>
          <a:ln w="9525">
            <a:noFill/>
            <a:miter lim="800000"/>
            <a:headEnd/>
            <a:tailEnd/>
          </a:ln>
        </p:spPr>
        <p:txBody>
          <a:bodyPr wrap="none">
            <a:spAutoFit/>
          </a:bodyPr>
          <a:lstStyle/>
          <a:p>
            <a:r>
              <a:rPr lang="en-US" sz="1800"/>
              <a:t>Product</a:t>
            </a:r>
          </a:p>
          <a:p>
            <a:endParaRPr lang="en-US" sz="1800" baseline="-25000"/>
          </a:p>
        </p:txBody>
      </p:sp>
      <p:sp>
        <p:nvSpPr>
          <p:cNvPr id="38946" name="Text Box 35"/>
          <p:cNvSpPr txBox="1">
            <a:spLocks noChangeArrowheads="1"/>
          </p:cNvSpPr>
          <p:nvPr/>
        </p:nvSpPr>
        <p:spPr bwMode="auto">
          <a:xfrm>
            <a:off x="7162800" y="6324600"/>
            <a:ext cx="666750" cy="366713"/>
          </a:xfrm>
          <a:prstGeom prst="rect">
            <a:avLst/>
          </a:prstGeom>
          <a:noFill/>
          <a:ln w="9525">
            <a:noFill/>
            <a:miter lim="800000"/>
            <a:headEnd/>
            <a:tailEnd/>
          </a:ln>
        </p:spPr>
        <p:txBody>
          <a:bodyPr wrap="none">
            <a:spAutoFit/>
          </a:bodyPr>
          <a:lstStyle/>
          <a:p>
            <a:r>
              <a:rPr lang="en-US" sz="1800"/>
              <a:t>Tails</a:t>
            </a:r>
          </a:p>
        </p:txBody>
      </p:sp>
      <p:sp>
        <p:nvSpPr>
          <p:cNvPr id="38947" name="Text Box 36"/>
          <p:cNvSpPr txBox="1">
            <a:spLocks noChangeArrowheads="1"/>
          </p:cNvSpPr>
          <p:nvPr/>
        </p:nvSpPr>
        <p:spPr bwMode="auto">
          <a:xfrm>
            <a:off x="8337550" y="3629025"/>
            <a:ext cx="806450" cy="366713"/>
          </a:xfrm>
          <a:prstGeom prst="rect">
            <a:avLst/>
          </a:prstGeom>
          <a:noFill/>
          <a:ln w="9525">
            <a:noFill/>
            <a:miter lim="800000"/>
            <a:headEnd/>
            <a:tailEnd/>
          </a:ln>
        </p:spPr>
        <p:txBody>
          <a:bodyPr wrap="none">
            <a:spAutoFit/>
          </a:bodyPr>
          <a:lstStyle/>
          <a:p>
            <a:r>
              <a:rPr lang="en-US" sz="1800" b="1"/>
              <a:t>Stage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The Process of Fuel Fabrication</a:t>
            </a:r>
          </a:p>
        </p:txBody>
      </p:sp>
      <p:pic>
        <p:nvPicPr>
          <p:cNvPr id="39939" name="Picture 3"/>
          <p:cNvPicPr>
            <a:picLocks noChangeAspect="1" noChangeArrowheads="1"/>
          </p:cNvPicPr>
          <p:nvPr/>
        </p:nvPicPr>
        <p:blipFill>
          <a:blip r:embed="rId3" cstate="print"/>
          <a:srcRect/>
          <a:stretch>
            <a:fillRect/>
          </a:stretch>
        </p:blipFill>
        <p:spPr bwMode="auto">
          <a:xfrm>
            <a:off x="77456" y="3200400"/>
            <a:ext cx="9011952" cy="3202981"/>
          </a:xfrm>
          <a:prstGeom prst="rect">
            <a:avLst/>
          </a:prstGeom>
          <a:noFill/>
          <a:ln w="9525">
            <a:noFill/>
            <a:miter lim="800000"/>
            <a:headEnd/>
            <a:tailEnd/>
          </a:ln>
        </p:spPr>
      </p:pic>
      <p:sp>
        <p:nvSpPr>
          <p:cNvPr id="39940" name="Text Box 4"/>
          <p:cNvSpPr txBox="1">
            <a:spLocks noChangeArrowheads="1"/>
          </p:cNvSpPr>
          <p:nvPr/>
        </p:nvSpPr>
        <p:spPr bwMode="auto">
          <a:xfrm>
            <a:off x="2057400" y="2531467"/>
            <a:ext cx="4743450" cy="366713"/>
          </a:xfrm>
          <a:prstGeom prst="rect">
            <a:avLst/>
          </a:prstGeom>
          <a:noFill/>
          <a:ln w="9525">
            <a:noFill/>
            <a:miter lim="800000"/>
            <a:headEnd/>
            <a:tailEnd/>
          </a:ln>
        </p:spPr>
        <p:txBody>
          <a:bodyPr wrap="none">
            <a:spAutoFit/>
          </a:bodyPr>
          <a:lstStyle/>
          <a:p>
            <a:r>
              <a:rPr lang="en-US" sz="1800" dirty="0"/>
              <a:t>(note: 1-2% of U may be lost in this process!)</a:t>
            </a:r>
          </a:p>
        </p:txBody>
      </p:sp>
      <p:sp>
        <p:nvSpPr>
          <p:cNvPr id="39941" name="Text Box 5"/>
          <p:cNvSpPr txBox="1">
            <a:spLocks noChangeArrowheads="1"/>
          </p:cNvSpPr>
          <p:nvPr/>
        </p:nvSpPr>
        <p:spPr bwMode="auto">
          <a:xfrm>
            <a:off x="517525" y="1408113"/>
            <a:ext cx="8245475" cy="923330"/>
          </a:xfrm>
          <a:prstGeom prst="rect">
            <a:avLst/>
          </a:prstGeom>
          <a:noFill/>
          <a:ln w="9525">
            <a:noFill/>
            <a:miter lim="800000"/>
            <a:headEnd/>
            <a:tailEnd/>
          </a:ln>
        </p:spPr>
        <p:txBody>
          <a:bodyPr>
            <a:spAutoFit/>
          </a:bodyPr>
          <a:lstStyle/>
          <a:p>
            <a:r>
              <a:rPr lang="en-US" sz="1800" dirty="0"/>
              <a:t>This illustration shows the process for uranium oxide fuel.  Mileage for other fuel types may vary.</a:t>
            </a:r>
          </a:p>
          <a:p>
            <a:endParaRPr 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a:t>Fuel Fabrication</a:t>
            </a:r>
          </a:p>
        </p:txBody>
      </p:sp>
      <p:pic>
        <p:nvPicPr>
          <p:cNvPr id="44035" name="Picture 3"/>
          <p:cNvPicPr>
            <a:picLocks noChangeAspect="1" noChangeArrowheads="1"/>
          </p:cNvPicPr>
          <p:nvPr/>
        </p:nvPicPr>
        <p:blipFill>
          <a:blip r:embed="rId3" cstate="print"/>
          <a:srcRect/>
          <a:stretch>
            <a:fillRect/>
          </a:stretch>
        </p:blipFill>
        <p:spPr bwMode="auto">
          <a:xfrm>
            <a:off x="457200" y="1524000"/>
            <a:ext cx="3124200" cy="2359025"/>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609600" y="4495800"/>
            <a:ext cx="1933575" cy="2057400"/>
          </a:xfrm>
          <a:prstGeom prst="rect">
            <a:avLst/>
          </a:prstGeom>
          <a:noFill/>
          <a:ln w="9525">
            <a:noFill/>
            <a:miter lim="800000"/>
            <a:headEnd/>
            <a:tailEnd/>
          </a:ln>
        </p:spPr>
      </p:pic>
      <p:pic>
        <p:nvPicPr>
          <p:cNvPr id="44037" name="Picture 5"/>
          <p:cNvPicPr>
            <a:picLocks noChangeAspect="1" noChangeArrowheads="1"/>
          </p:cNvPicPr>
          <p:nvPr/>
        </p:nvPicPr>
        <p:blipFill>
          <a:blip r:embed="rId5" cstate="print"/>
          <a:srcRect/>
          <a:stretch>
            <a:fillRect/>
          </a:stretch>
        </p:blipFill>
        <p:spPr bwMode="auto">
          <a:xfrm>
            <a:off x="2590800" y="4495800"/>
            <a:ext cx="1522413" cy="2133600"/>
          </a:xfrm>
          <a:prstGeom prst="rect">
            <a:avLst/>
          </a:prstGeom>
          <a:noFill/>
          <a:ln w="9525">
            <a:noFill/>
            <a:miter lim="800000"/>
            <a:headEnd/>
            <a:tailEnd/>
          </a:ln>
        </p:spPr>
      </p:pic>
      <p:sp>
        <p:nvSpPr>
          <p:cNvPr id="44038" name="Text Box 6"/>
          <p:cNvSpPr txBox="1">
            <a:spLocks noChangeArrowheads="1"/>
          </p:cNvSpPr>
          <p:nvPr/>
        </p:nvSpPr>
        <p:spPr bwMode="auto">
          <a:xfrm>
            <a:off x="4114800" y="1636713"/>
            <a:ext cx="4572000" cy="4211637"/>
          </a:xfrm>
          <a:prstGeom prst="rect">
            <a:avLst/>
          </a:prstGeom>
          <a:noFill/>
          <a:ln w="9525">
            <a:noFill/>
            <a:miter lim="800000"/>
            <a:headEnd/>
            <a:tailEnd/>
          </a:ln>
        </p:spPr>
        <p:txBody>
          <a:bodyPr>
            <a:spAutoFit/>
          </a:bodyPr>
          <a:lstStyle/>
          <a:p>
            <a:r>
              <a:rPr lang="en-US" sz="1800" dirty="0"/>
              <a:t>The geometry of a fuel assembly must be very precise, as any distortions can affect </a:t>
            </a:r>
            <a:r>
              <a:rPr lang="en-US" sz="1800" dirty="0" err="1"/>
              <a:t>neutronic</a:t>
            </a:r>
            <a:r>
              <a:rPr lang="en-US" sz="1800" dirty="0"/>
              <a:t> performance and heat removal.</a:t>
            </a:r>
          </a:p>
          <a:p>
            <a:endParaRPr lang="en-US" sz="1800" dirty="0"/>
          </a:p>
          <a:p>
            <a:r>
              <a:rPr lang="en-US" sz="1800" dirty="0"/>
              <a:t>Not every element in a fuel assembly grid is occupied by a fuel rod.  In some cases, channels may contain control rod guide tubes, or they may not be occupied at all.</a:t>
            </a:r>
          </a:p>
          <a:p>
            <a:endParaRPr lang="en-US" sz="1800" dirty="0"/>
          </a:p>
          <a:p>
            <a:r>
              <a:rPr lang="en-US" sz="1800" dirty="0"/>
              <a:t>The hands-on fuel fabrication process here is used for uranium oxide fuel.  This process is relatively inexpensive and simple: it costs about $200 / kg U to fabricate UO</a:t>
            </a:r>
            <a:r>
              <a:rPr lang="en-US" sz="1800" baseline="-25000" dirty="0"/>
              <a:t>2</a:t>
            </a:r>
            <a:r>
              <a:rPr lang="en-US" sz="1800" dirty="0"/>
              <a:t> fuel.</a:t>
            </a:r>
          </a:p>
          <a:p>
            <a:endParaRPr lang="en-US"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0"/>
            <a:ext cx="8229600" cy="1143000"/>
          </a:xfrm>
        </p:spPr>
        <p:txBody>
          <a:bodyPr/>
          <a:lstStyle/>
          <a:p>
            <a:pPr eaLnBrk="1" hangingPunct="1"/>
            <a:r>
              <a:rPr lang="en-US"/>
              <a:t>Remote Handling</a:t>
            </a:r>
          </a:p>
        </p:txBody>
      </p:sp>
      <p:pic>
        <p:nvPicPr>
          <p:cNvPr id="45059" name="Picture 3"/>
          <p:cNvPicPr>
            <a:picLocks noChangeAspect="1" noChangeArrowheads="1"/>
          </p:cNvPicPr>
          <p:nvPr/>
        </p:nvPicPr>
        <p:blipFill>
          <a:blip r:embed="rId3" cstate="print"/>
          <a:srcRect/>
          <a:stretch>
            <a:fillRect/>
          </a:stretch>
        </p:blipFill>
        <p:spPr bwMode="auto">
          <a:xfrm>
            <a:off x="152400" y="3429000"/>
            <a:ext cx="3362325" cy="224790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152400" y="838200"/>
            <a:ext cx="4152900" cy="2536825"/>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b="40393"/>
          <a:stretch>
            <a:fillRect/>
          </a:stretch>
        </p:blipFill>
        <p:spPr bwMode="auto">
          <a:xfrm>
            <a:off x="3086100" y="4953000"/>
            <a:ext cx="6057900" cy="1754188"/>
          </a:xfrm>
          <a:prstGeom prst="rect">
            <a:avLst/>
          </a:prstGeom>
          <a:noFill/>
          <a:ln w="9525">
            <a:noFill/>
            <a:miter lim="800000"/>
            <a:headEnd/>
            <a:tailEnd/>
          </a:ln>
        </p:spPr>
      </p:pic>
      <p:sp>
        <p:nvSpPr>
          <p:cNvPr id="45062" name="Text Box 6"/>
          <p:cNvSpPr txBox="1">
            <a:spLocks noChangeArrowheads="1"/>
          </p:cNvSpPr>
          <p:nvPr/>
        </p:nvSpPr>
        <p:spPr bwMode="auto">
          <a:xfrm>
            <a:off x="441325" y="5751513"/>
            <a:ext cx="2635250" cy="641350"/>
          </a:xfrm>
          <a:prstGeom prst="rect">
            <a:avLst/>
          </a:prstGeom>
          <a:noFill/>
          <a:ln w="9525">
            <a:noFill/>
            <a:miter lim="800000"/>
            <a:headEnd/>
            <a:tailEnd/>
          </a:ln>
        </p:spPr>
        <p:txBody>
          <a:bodyPr wrap="none">
            <a:spAutoFit/>
          </a:bodyPr>
          <a:lstStyle/>
          <a:p>
            <a:r>
              <a:rPr lang="en-US" sz="1800"/>
              <a:t>Camera Inspection (top)</a:t>
            </a:r>
          </a:p>
          <a:p>
            <a:r>
              <a:rPr lang="en-US" sz="1800"/>
              <a:t>Placement in rod (right)</a:t>
            </a:r>
          </a:p>
        </p:txBody>
      </p:sp>
      <p:sp>
        <p:nvSpPr>
          <p:cNvPr id="45063" name="Text Box 7"/>
          <p:cNvSpPr txBox="1">
            <a:spLocks noChangeArrowheads="1"/>
          </p:cNvSpPr>
          <p:nvPr/>
        </p:nvSpPr>
        <p:spPr bwMode="auto">
          <a:xfrm>
            <a:off x="4343400" y="1027113"/>
            <a:ext cx="4648200" cy="3662362"/>
          </a:xfrm>
          <a:prstGeom prst="rect">
            <a:avLst/>
          </a:prstGeom>
          <a:noFill/>
          <a:ln w="9525">
            <a:noFill/>
            <a:miter lim="800000"/>
            <a:headEnd/>
            <a:tailEnd/>
          </a:ln>
        </p:spPr>
        <p:txBody>
          <a:bodyPr>
            <a:spAutoFit/>
          </a:bodyPr>
          <a:lstStyle/>
          <a:p>
            <a:r>
              <a:rPr lang="en-US" sz="1800" dirty="0"/>
              <a:t>In certain cases, for instance the fabrication of mixed oxide fuels, the material must be handled using a glove box.   </a:t>
            </a:r>
          </a:p>
          <a:p>
            <a:endParaRPr lang="en-US" sz="1800" dirty="0"/>
          </a:p>
          <a:p>
            <a:r>
              <a:rPr lang="en-US" sz="1800" dirty="0"/>
              <a:t>Extremely radioactive fuels, such as those proposed for use in many transmutation schemes, must be fabricated entirely remotely.  The robotic system shown here illustrates this process.</a:t>
            </a:r>
          </a:p>
          <a:p>
            <a:endParaRPr lang="en-US" sz="1800" dirty="0"/>
          </a:p>
          <a:p>
            <a:r>
              <a:rPr lang="en-US" sz="1800" dirty="0"/>
              <a:t>Glove box conditions can add a factor of ~3 to the cost.  A fully remote process could be an order of magnitude more expensive.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971800" y="274638"/>
            <a:ext cx="5715000" cy="1143000"/>
          </a:xfrm>
        </p:spPr>
        <p:txBody>
          <a:bodyPr/>
          <a:lstStyle/>
          <a:p>
            <a:pPr eaLnBrk="1" hangingPunct="1"/>
            <a:r>
              <a:rPr lang="en-US"/>
              <a:t>Fuel Assemblies</a:t>
            </a:r>
          </a:p>
        </p:txBody>
      </p:sp>
      <p:pic>
        <p:nvPicPr>
          <p:cNvPr id="46083" name="Picture 3"/>
          <p:cNvPicPr>
            <a:picLocks noChangeAspect="1" noChangeArrowheads="1"/>
          </p:cNvPicPr>
          <p:nvPr/>
        </p:nvPicPr>
        <p:blipFill>
          <a:blip r:embed="rId3" cstate="print"/>
          <a:srcRect/>
          <a:stretch>
            <a:fillRect/>
          </a:stretch>
        </p:blipFill>
        <p:spPr bwMode="auto">
          <a:xfrm>
            <a:off x="533400" y="304800"/>
            <a:ext cx="1654175" cy="6238875"/>
          </a:xfrm>
          <a:prstGeom prst="rect">
            <a:avLst/>
          </a:prstGeom>
          <a:noFill/>
          <a:ln w="9525">
            <a:noFill/>
            <a:miter lim="800000"/>
            <a:headEnd/>
            <a:tailEnd/>
          </a:ln>
        </p:spPr>
      </p:pic>
      <p:sp>
        <p:nvSpPr>
          <p:cNvPr id="46084" name="Line 4"/>
          <p:cNvSpPr>
            <a:spLocks noChangeShapeType="1"/>
          </p:cNvSpPr>
          <p:nvPr/>
        </p:nvSpPr>
        <p:spPr bwMode="auto">
          <a:xfrm>
            <a:off x="2362200" y="1981200"/>
            <a:ext cx="0" cy="3886200"/>
          </a:xfrm>
          <a:prstGeom prst="line">
            <a:avLst/>
          </a:prstGeom>
          <a:noFill/>
          <a:ln w="9525">
            <a:solidFill>
              <a:schemeClr val="tx1"/>
            </a:solidFill>
            <a:round/>
            <a:headEnd type="triangle" w="med" len="med"/>
            <a:tailEnd type="triangle" w="med" len="med"/>
          </a:ln>
        </p:spPr>
        <p:txBody>
          <a:bodyPr/>
          <a:lstStyle/>
          <a:p>
            <a:endParaRPr lang="en-US"/>
          </a:p>
        </p:txBody>
      </p:sp>
      <p:sp>
        <p:nvSpPr>
          <p:cNvPr id="46085" name="Text Box 5"/>
          <p:cNvSpPr txBox="1">
            <a:spLocks noChangeArrowheads="1"/>
          </p:cNvSpPr>
          <p:nvPr/>
        </p:nvSpPr>
        <p:spPr bwMode="auto">
          <a:xfrm>
            <a:off x="2422525" y="2093913"/>
            <a:ext cx="565150" cy="366712"/>
          </a:xfrm>
          <a:prstGeom prst="rect">
            <a:avLst/>
          </a:prstGeom>
          <a:noFill/>
          <a:ln w="9525">
            <a:noFill/>
            <a:miter lim="800000"/>
            <a:headEnd/>
            <a:tailEnd/>
          </a:ln>
        </p:spPr>
        <p:txBody>
          <a:bodyPr wrap="none">
            <a:spAutoFit/>
          </a:bodyPr>
          <a:lstStyle/>
          <a:p>
            <a:r>
              <a:rPr lang="en-US" sz="1800"/>
              <a:t>4 m</a:t>
            </a:r>
          </a:p>
        </p:txBody>
      </p:sp>
      <p:sp>
        <p:nvSpPr>
          <p:cNvPr id="46086" name="Line 6"/>
          <p:cNvSpPr>
            <a:spLocks noChangeShapeType="1"/>
          </p:cNvSpPr>
          <p:nvPr/>
        </p:nvSpPr>
        <p:spPr bwMode="auto">
          <a:xfrm flipH="1" flipV="1">
            <a:off x="1828800" y="4724400"/>
            <a:ext cx="1219200" cy="152400"/>
          </a:xfrm>
          <a:prstGeom prst="line">
            <a:avLst/>
          </a:prstGeom>
          <a:noFill/>
          <a:ln w="9525">
            <a:solidFill>
              <a:schemeClr val="tx1"/>
            </a:solidFill>
            <a:round/>
            <a:headEnd/>
            <a:tailEnd type="triangle" w="med" len="med"/>
          </a:ln>
        </p:spPr>
        <p:txBody>
          <a:bodyPr/>
          <a:lstStyle/>
          <a:p>
            <a:endParaRPr lang="en-US"/>
          </a:p>
        </p:txBody>
      </p:sp>
      <p:sp>
        <p:nvSpPr>
          <p:cNvPr id="46087" name="Text Box 7"/>
          <p:cNvSpPr txBox="1">
            <a:spLocks noChangeArrowheads="1"/>
          </p:cNvSpPr>
          <p:nvPr/>
        </p:nvSpPr>
        <p:spPr bwMode="auto">
          <a:xfrm>
            <a:off x="3184525" y="4684713"/>
            <a:ext cx="615950" cy="366712"/>
          </a:xfrm>
          <a:prstGeom prst="rect">
            <a:avLst/>
          </a:prstGeom>
          <a:noFill/>
          <a:ln w="9525">
            <a:noFill/>
            <a:miter lim="800000"/>
            <a:headEnd/>
            <a:tailEnd/>
          </a:ln>
        </p:spPr>
        <p:txBody>
          <a:bodyPr wrap="none">
            <a:spAutoFit/>
          </a:bodyPr>
          <a:lstStyle/>
          <a:p>
            <a:r>
              <a:rPr lang="en-US" sz="1800"/>
              <a:t>Grid</a:t>
            </a:r>
          </a:p>
        </p:txBody>
      </p:sp>
      <p:sp>
        <p:nvSpPr>
          <p:cNvPr id="46088" name="Line 8"/>
          <p:cNvSpPr>
            <a:spLocks noChangeShapeType="1"/>
          </p:cNvSpPr>
          <p:nvPr/>
        </p:nvSpPr>
        <p:spPr bwMode="auto">
          <a:xfrm flipH="1">
            <a:off x="1752600" y="3200400"/>
            <a:ext cx="1219200" cy="228600"/>
          </a:xfrm>
          <a:prstGeom prst="line">
            <a:avLst/>
          </a:prstGeom>
          <a:noFill/>
          <a:ln w="9525">
            <a:solidFill>
              <a:schemeClr val="tx1"/>
            </a:solidFill>
            <a:round/>
            <a:headEnd/>
            <a:tailEnd type="triangle" w="med" len="med"/>
          </a:ln>
        </p:spPr>
        <p:txBody>
          <a:bodyPr/>
          <a:lstStyle/>
          <a:p>
            <a:endParaRPr lang="en-US"/>
          </a:p>
        </p:txBody>
      </p:sp>
      <p:sp>
        <p:nvSpPr>
          <p:cNvPr id="46089" name="Text Box 9"/>
          <p:cNvSpPr txBox="1">
            <a:spLocks noChangeArrowheads="1"/>
          </p:cNvSpPr>
          <p:nvPr/>
        </p:nvSpPr>
        <p:spPr bwMode="auto">
          <a:xfrm>
            <a:off x="3032125" y="2932113"/>
            <a:ext cx="920750" cy="641350"/>
          </a:xfrm>
          <a:prstGeom prst="rect">
            <a:avLst/>
          </a:prstGeom>
          <a:noFill/>
          <a:ln w="9525">
            <a:noFill/>
            <a:miter lim="800000"/>
            <a:headEnd/>
            <a:tailEnd/>
          </a:ln>
        </p:spPr>
        <p:txBody>
          <a:bodyPr wrap="none">
            <a:spAutoFit/>
          </a:bodyPr>
          <a:lstStyle/>
          <a:p>
            <a:r>
              <a:rPr lang="en-US" sz="1800"/>
              <a:t>Control</a:t>
            </a:r>
          </a:p>
          <a:p>
            <a:r>
              <a:rPr lang="en-US" sz="1800"/>
              <a:t>Rods</a:t>
            </a:r>
          </a:p>
        </p:txBody>
      </p:sp>
      <p:sp>
        <p:nvSpPr>
          <p:cNvPr id="46090" name="Text Box 10"/>
          <p:cNvSpPr txBox="1">
            <a:spLocks noChangeArrowheads="1"/>
          </p:cNvSpPr>
          <p:nvPr/>
        </p:nvSpPr>
        <p:spPr bwMode="auto">
          <a:xfrm>
            <a:off x="2422525" y="1331913"/>
            <a:ext cx="1416050" cy="366712"/>
          </a:xfrm>
          <a:prstGeom prst="rect">
            <a:avLst/>
          </a:prstGeom>
          <a:noFill/>
          <a:ln w="9525">
            <a:noFill/>
            <a:miter lim="800000"/>
            <a:headEnd/>
            <a:tailEnd/>
          </a:ln>
        </p:spPr>
        <p:txBody>
          <a:bodyPr wrap="none">
            <a:spAutoFit/>
          </a:bodyPr>
          <a:lstStyle/>
          <a:p>
            <a:r>
              <a:rPr lang="en-US" sz="1800"/>
              <a:t>5 cm x 5 cm</a:t>
            </a:r>
          </a:p>
        </p:txBody>
      </p:sp>
      <p:pic>
        <p:nvPicPr>
          <p:cNvPr id="46091" name="Picture 11"/>
          <p:cNvPicPr>
            <a:picLocks noChangeAspect="1" noChangeArrowheads="1"/>
          </p:cNvPicPr>
          <p:nvPr/>
        </p:nvPicPr>
        <p:blipFill>
          <a:blip r:embed="rId4" cstate="print"/>
          <a:srcRect/>
          <a:stretch>
            <a:fillRect/>
          </a:stretch>
        </p:blipFill>
        <p:spPr bwMode="auto">
          <a:xfrm>
            <a:off x="5181600" y="1905000"/>
            <a:ext cx="3660775" cy="4591050"/>
          </a:xfrm>
          <a:prstGeom prst="rect">
            <a:avLst/>
          </a:prstGeom>
          <a:noFill/>
          <a:ln w="9525">
            <a:noFill/>
            <a:miter lim="800000"/>
            <a:headEnd/>
            <a:tailEnd/>
          </a:ln>
        </p:spPr>
      </p:pic>
      <p:sp>
        <p:nvSpPr>
          <p:cNvPr id="46092" name="Text Box 12"/>
          <p:cNvSpPr txBox="1">
            <a:spLocks noChangeArrowheads="1"/>
          </p:cNvSpPr>
          <p:nvPr/>
        </p:nvSpPr>
        <p:spPr bwMode="auto">
          <a:xfrm>
            <a:off x="2346325" y="1560513"/>
            <a:ext cx="2343150" cy="366712"/>
          </a:xfrm>
          <a:prstGeom prst="rect">
            <a:avLst/>
          </a:prstGeom>
          <a:noFill/>
          <a:ln w="9525">
            <a:noFill/>
            <a:miter lim="800000"/>
            <a:headEnd/>
            <a:tailEnd/>
          </a:ln>
        </p:spPr>
        <p:txBody>
          <a:bodyPr wrap="none">
            <a:spAutoFit/>
          </a:bodyPr>
          <a:lstStyle/>
          <a:p>
            <a:r>
              <a:rPr lang="en-US" sz="1800"/>
              <a:t>(15x15 to 18x18 grid)</a:t>
            </a:r>
          </a:p>
        </p:txBody>
      </p:sp>
      <p:sp>
        <p:nvSpPr>
          <p:cNvPr id="46093" name="Text Box 13"/>
          <p:cNvSpPr txBox="1">
            <a:spLocks noChangeArrowheads="1"/>
          </p:cNvSpPr>
          <p:nvPr/>
        </p:nvSpPr>
        <p:spPr bwMode="auto">
          <a:xfrm>
            <a:off x="6537325" y="1484313"/>
            <a:ext cx="1682750" cy="366712"/>
          </a:xfrm>
          <a:prstGeom prst="rect">
            <a:avLst/>
          </a:prstGeom>
          <a:noFill/>
          <a:ln w="9525">
            <a:noFill/>
            <a:miter lim="800000"/>
            <a:headEnd/>
            <a:tailEnd/>
          </a:ln>
        </p:spPr>
        <p:txBody>
          <a:bodyPr wrap="none">
            <a:spAutoFit/>
          </a:bodyPr>
          <a:lstStyle/>
          <a:p>
            <a:r>
              <a:rPr lang="en-US" sz="1800"/>
              <a:t>5x5 to 9x9 grid</a:t>
            </a:r>
          </a:p>
        </p:txBody>
      </p:sp>
      <p:sp>
        <p:nvSpPr>
          <p:cNvPr id="46094" name="Text Box 14"/>
          <p:cNvSpPr txBox="1">
            <a:spLocks noChangeArrowheads="1"/>
          </p:cNvSpPr>
          <p:nvPr/>
        </p:nvSpPr>
        <p:spPr bwMode="auto">
          <a:xfrm>
            <a:off x="2498725" y="5327650"/>
            <a:ext cx="1368425" cy="701675"/>
          </a:xfrm>
          <a:prstGeom prst="rect">
            <a:avLst/>
          </a:prstGeom>
          <a:noFill/>
          <a:ln w="9525">
            <a:noFill/>
            <a:miter lim="800000"/>
            <a:headEnd/>
            <a:tailEnd/>
          </a:ln>
        </p:spPr>
        <p:txBody>
          <a:bodyPr wrap="none">
            <a:spAutoFit/>
          </a:bodyPr>
          <a:lstStyle/>
          <a:p>
            <a:r>
              <a:rPr lang="en-US" sz="4000" b="1">
                <a:solidFill>
                  <a:schemeClr val="accent2"/>
                </a:solidFill>
              </a:rPr>
              <a:t>PWR</a:t>
            </a:r>
          </a:p>
        </p:txBody>
      </p:sp>
      <p:sp>
        <p:nvSpPr>
          <p:cNvPr id="46095" name="Text Box 15"/>
          <p:cNvSpPr txBox="1">
            <a:spLocks noChangeArrowheads="1"/>
          </p:cNvSpPr>
          <p:nvPr/>
        </p:nvSpPr>
        <p:spPr bwMode="auto">
          <a:xfrm>
            <a:off x="4953000" y="1981200"/>
            <a:ext cx="1397000" cy="701675"/>
          </a:xfrm>
          <a:prstGeom prst="rect">
            <a:avLst/>
          </a:prstGeom>
          <a:noFill/>
          <a:ln w="9525">
            <a:noFill/>
            <a:miter lim="800000"/>
            <a:headEnd/>
            <a:tailEnd/>
          </a:ln>
        </p:spPr>
        <p:txBody>
          <a:bodyPr wrap="none">
            <a:spAutoFit/>
          </a:bodyPr>
          <a:lstStyle/>
          <a:p>
            <a:r>
              <a:rPr lang="en-US" sz="4000" b="1">
                <a:solidFill>
                  <a:srgbClr val="339966"/>
                </a:solidFill>
              </a:rPr>
              <a:t>BWR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Reactor Types</a:t>
            </a:r>
          </a:p>
        </p:txBody>
      </p:sp>
      <p:sp>
        <p:nvSpPr>
          <p:cNvPr id="47107" name="Rectangle 3"/>
          <p:cNvSpPr>
            <a:spLocks noGrp="1" noChangeArrowheads="1"/>
          </p:cNvSpPr>
          <p:nvPr>
            <p:ph type="body" idx="1"/>
          </p:nvPr>
        </p:nvSpPr>
        <p:spPr>
          <a:xfrm>
            <a:off x="457200" y="1600200"/>
            <a:ext cx="8229600" cy="4953000"/>
          </a:xfrm>
        </p:spPr>
        <p:txBody>
          <a:bodyPr/>
          <a:lstStyle/>
          <a:p>
            <a:pPr eaLnBrk="1" hangingPunct="1">
              <a:lnSpc>
                <a:spcPct val="90000"/>
              </a:lnSpc>
            </a:pPr>
            <a:r>
              <a:rPr lang="en-US" sz="2800">
                <a:solidFill>
                  <a:srgbClr val="3333CC"/>
                </a:solidFill>
              </a:rPr>
              <a:t>Just as you can’t burn pure ethanol or hydrogen with today’s off the shelf automobiles, </a:t>
            </a:r>
            <a:r>
              <a:rPr lang="en-US" sz="2800">
                <a:solidFill>
                  <a:srgbClr val="FF0000"/>
                </a:solidFill>
              </a:rPr>
              <a:t>the more advanced nuclear fuels</a:t>
            </a:r>
            <a:r>
              <a:rPr lang="en-US" sz="2800"/>
              <a:t> – </a:t>
            </a:r>
            <a:r>
              <a:rPr lang="en-US" sz="2800" i="1"/>
              <a:t>especially those that recycle the plutonium and minor actinides that we saw caused such trouble in the waste</a:t>
            </a:r>
            <a:r>
              <a:rPr lang="en-US" sz="2800"/>
              <a:t> – </a:t>
            </a:r>
            <a:r>
              <a:rPr lang="en-US" sz="2800">
                <a:solidFill>
                  <a:srgbClr val="FF0000"/>
                </a:solidFill>
              </a:rPr>
              <a:t>can’t be burned in today’s reactors.</a:t>
            </a:r>
          </a:p>
          <a:p>
            <a:pPr eaLnBrk="1" hangingPunct="1">
              <a:lnSpc>
                <a:spcPct val="90000"/>
              </a:lnSpc>
            </a:pPr>
            <a:r>
              <a:rPr lang="en-US" sz="2800">
                <a:solidFill>
                  <a:srgbClr val="008000"/>
                </a:solidFill>
              </a:rPr>
              <a:t>Therefore, reactors affect and shape fuel cycles.</a:t>
            </a:r>
          </a:p>
          <a:p>
            <a:pPr eaLnBrk="1" hangingPunct="1">
              <a:lnSpc>
                <a:spcPct val="90000"/>
              </a:lnSpc>
            </a:pPr>
            <a:r>
              <a:rPr lang="en-US" sz="2800"/>
              <a:t>The following slides summarize advanced reactor types.  This has already been covered, so we’ll pass through them quickly.  They are ordered from </a:t>
            </a:r>
            <a:r>
              <a:rPr lang="en-US" sz="2800">
                <a:solidFill>
                  <a:schemeClr val="hlink"/>
                </a:solidFill>
              </a:rPr>
              <a:t>designs we’ll see built in the near future to hypothetical concepts.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descr="A"/>
          <p:cNvPicPr>
            <a:picLocks noChangeAspect="1" noChangeArrowheads="1"/>
          </p:cNvPicPr>
          <p:nvPr/>
        </p:nvPicPr>
        <p:blipFill>
          <a:blip r:embed="rId3" cstate="print"/>
          <a:srcRect/>
          <a:stretch>
            <a:fillRect/>
          </a:stretch>
        </p:blipFill>
        <p:spPr bwMode="auto">
          <a:xfrm>
            <a:off x="6172200" y="73025"/>
            <a:ext cx="2819400" cy="1984375"/>
          </a:xfrm>
          <a:prstGeom prst="rect">
            <a:avLst/>
          </a:prstGeom>
          <a:noFill/>
          <a:ln w="9525">
            <a:noFill/>
            <a:miter lim="800000"/>
            <a:headEnd/>
            <a:tailEnd/>
          </a:ln>
        </p:spPr>
      </p:pic>
      <p:sp>
        <p:nvSpPr>
          <p:cNvPr id="48131" name="Rectangle 3"/>
          <p:cNvSpPr>
            <a:spLocks noGrp="1" noChangeArrowheads="1"/>
          </p:cNvSpPr>
          <p:nvPr>
            <p:ph type="title"/>
          </p:nvPr>
        </p:nvSpPr>
        <p:spPr>
          <a:xfrm>
            <a:off x="0" y="457200"/>
            <a:ext cx="6629400" cy="1143000"/>
          </a:xfrm>
        </p:spPr>
        <p:txBody>
          <a:bodyPr/>
          <a:lstStyle/>
          <a:p>
            <a:pPr eaLnBrk="1" hangingPunct="1"/>
            <a:r>
              <a:rPr lang="en-US"/>
              <a:t>AP-600/AP-1000</a:t>
            </a:r>
          </a:p>
        </p:txBody>
      </p:sp>
      <p:sp>
        <p:nvSpPr>
          <p:cNvPr id="48132" name="Rectangle 4"/>
          <p:cNvSpPr>
            <a:spLocks noGrp="1" noChangeArrowheads="1"/>
          </p:cNvSpPr>
          <p:nvPr>
            <p:ph type="body" idx="1"/>
          </p:nvPr>
        </p:nvSpPr>
        <p:spPr>
          <a:xfrm>
            <a:off x="152400" y="2362200"/>
            <a:ext cx="8763000" cy="3724275"/>
          </a:xfrm>
        </p:spPr>
        <p:txBody>
          <a:bodyPr/>
          <a:lstStyle/>
          <a:p>
            <a:pPr eaLnBrk="1" hangingPunct="1">
              <a:lnSpc>
                <a:spcPct val="90000"/>
              </a:lnSpc>
            </a:pPr>
            <a:r>
              <a:rPr lang="en-US" sz="2800"/>
              <a:t>Westinghouse design which just obtained Nuclear Regulatory Commission licensing</a:t>
            </a:r>
          </a:p>
          <a:p>
            <a:pPr eaLnBrk="1" hangingPunct="1">
              <a:lnSpc>
                <a:spcPct val="90000"/>
              </a:lnSpc>
            </a:pPr>
            <a:r>
              <a:rPr lang="en-US" sz="2800">
                <a:solidFill>
                  <a:srgbClr val="FF0000"/>
                </a:solidFill>
              </a:rPr>
              <a:t>This is an ALWR, for which AP-600 = 600MWe and AP-1000 = 1,000 MWe.  It’s very similar in concept to today’s pressurized water reactors</a:t>
            </a:r>
            <a:r>
              <a:rPr lang="en-US" sz="2800">
                <a:solidFill>
                  <a:srgbClr val="76BCDC"/>
                </a:solidFill>
              </a:rPr>
              <a:t>.</a:t>
            </a:r>
          </a:p>
          <a:p>
            <a:pPr eaLnBrk="1" hangingPunct="1">
              <a:lnSpc>
                <a:spcPct val="90000"/>
              </a:lnSpc>
            </a:pPr>
            <a:r>
              <a:rPr lang="en-US" sz="2800"/>
              <a:t>Classified as GEN III reactor, which main features are:</a:t>
            </a:r>
          </a:p>
          <a:p>
            <a:pPr lvl="1" eaLnBrk="1" hangingPunct="1">
              <a:lnSpc>
                <a:spcPct val="90000"/>
              </a:lnSpc>
            </a:pPr>
            <a:r>
              <a:rPr lang="en-US" sz="2400"/>
              <a:t>Modularity/scalability</a:t>
            </a:r>
          </a:p>
          <a:p>
            <a:pPr lvl="1" eaLnBrk="1" hangingPunct="1">
              <a:lnSpc>
                <a:spcPct val="90000"/>
              </a:lnSpc>
            </a:pPr>
            <a:r>
              <a:rPr lang="en-US" sz="2400"/>
              <a:t>Simplicity</a:t>
            </a:r>
          </a:p>
          <a:p>
            <a:pPr lvl="1" eaLnBrk="1" hangingPunct="1">
              <a:lnSpc>
                <a:spcPct val="90000"/>
              </a:lnSpc>
            </a:pPr>
            <a:r>
              <a:rPr lang="en-US" sz="2400"/>
              <a:t>Passive safety features </a:t>
            </a:r>
          </a:p>
          <a:p>
            <a:pPr lvl="1" eaLnBrk="1" hangingPunct="1">
              <a:lnSpc>
                <a:spcPct val="90000"/>
              </a:lnSpc>
            </a:pPr>
            <a:r>
              <a:rPr lang="en-US" sz="2400"/>
              <a:t>Economic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3400" y="152400"/>
            <a:ext cx="8094663" cy="828675"/>
          </a:xfrm>
        </p:spPr>
        <p:txBody>
          <a:bodyPr lIns="0" tIns="0" rIns="0" bIns="0"/>
          <a:lstStyle/>
          <a:p>
            <a:pPr defTabSz="457200"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800">
                <a:latin typeface="Times New Roman" pitchFamily="18" charset="0"/>
              </a:rPr>
              <a:t>High Tempature Gas Cooled Reactors (HTGR)</a:t>
            </a:r>
          </a:p>
        </p:txBody>
      </p:sp>
      <p:sp>
        <p:nvSpPr>
          <p:cNvPr id="50179" name="Rectangle 3"/>
          <p:cNvSpPr>
            <a:spLocks noGrp="1" noChangeArrowheads="1"/>
          </p:cNvSpPr>
          <p:nvPr>
            <p:ph type="body" idx="1"/>
          </p:nvPr>
        </p:nvSpPr>
        <p:spPr>
          <a:xfrm>
            <a:off x="76200" y="990600"/>
            <a:ext cx="5867400" cy="5638800"/>
          </a:xfrm>
        </p:spPr>
        <p:txBody>
          <a:bodyPr lIns="0" tIns="0" rIns="0" bIns="0"/>
          <a:lstStyle/>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HTGRs use gas, typically He, as a coolant.</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Only reactor type to achive 900 degrees C.</a:t>
            </a:r>
          </a:p>
          <a:p>
            <a:pPr marL="863600" lvl="1" indent="-287338" defTabSz="457200" eaLnBrk="1" hangingPunct="1">
              <a:tabLst>
                <a:tab pos="723900" algn="l"/>
                <a:tab pos="1447800" algn="l"/>
                <a:tab pos="2171700" algn="l"/>
                <a:tab pos="2895600" algn="l"/>
                <a:tab pos="3619500" algn="l"/>
                <a:tab pos="4343400" algn="l"/>
                <a:tab pos="5067300" algn="l"/>
              </a:tabLst>
            </a:pPr>
            <a:r>
              <a:rPr lang="en-GB" sz="2000">
                <a:solidFill>
                  <a:srgbClr val="FF0000"/>
                </a:solidFill>
                <a:latin typeface="Times New Roman" pitchFamily="18" charset="0"/>
              </a:rPr>
              <a:t>Many process heat applications at this temperature</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HTGRs can handle a wide range of fuel types without needing to be seriously redesigned or reconstructed.</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Some Pebble-Bed Reactors are HTGRs</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HTGRs have many passive saftey features</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Durring the 1960s-80s several prototype HTGRs were built and operated for a total of 50 reactor-years</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One of these test reactors was the German AVR which ran for 21 years and was shut down in the wake of Chernobyl.</a:t>
            </a:r>
          </a:p>
          <a:p>
            <a:pPr marL="431800" indent="-323850" defTabSz="457200" eaLnBrk="1" hangingPunct="1">
              <a:tabLst>
                <a:tab pos="723900" algn="l"/>
                <a:tab pos="1447800" algn="l"/>
                <a:tab pos="2171700" algn="l"/>
                <a:tab pos="2895600" algn="l"/>
                <a:tab pos="3619500" algn="l"/>
                <a:tab pos="4343400" algn="l"/>
                <a:tab pos="5067300" algn="l"/>
              </a:tabLst>
            </a:pPr>
            <a:r>
              <a:rPr lang="en-GB" sz="2000">
                <a:latin typeface="Times New Roman" pitchFamily="18" charset="0"/>
              </a:rPr>
              <a:t>A more modern buzzword for HTGR is “Very High Temperature Reactor” (VHTR)</a:t>
            </a:r>
          </a:p>
        </p:txBody>
      </p:sp>
      <p:pic>
        <p:nvPicPr>
          <p:cNvPr id="50180" name="Picture 4"/>
          <p:cNvPicPr>
            <a:picLocks noChangeAspect="1" noChangeArrowheads="1"/>
          </p:cNvPicPr>
          <p:nvPr/>
        </p:nvPicPr>
        <p:blipFill>
          <a:blip r:embed="rId3" cstate="print"/>
          <a:srcRect/>
          <a:stretch>
            <a:fillRect/>
          </a:stretch>
        </p:blipFill>
        <p:spPr bwMode="auto">
          <a:xfrm>
            <a:off x="5715000" y="762000"/>
            <a:ext cx="3278188" cy="3465513"/>
          </a:xfrm>
          <a:prstGeom prst="rect">
            <a:avLst/>
          </a:prstGeom>
          <a:noFill/>
          <a:ln w="9525">
            <a:noFill/>
            <a:miter lim="8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3" cstate="print"/>
          <a:srcRect/>
          <a:stretch>
            <a:fillRect/>
          </a:stretch>
        </p:blipFill>
        <p:spPr bwMode="auto">
          <a:xfrm>
            <a:off x="2819400" y="914400"/>
            <a:ext cx="5570538" cy="3352800"/>
          </a:xfrm>
          <a:prstGeom prst="rect">
            <a:avLst/>
          </a:prstGeom>
          <a:noFill/>
          <a:ln w="9525" algn="ctr">
            <a:noFill/>
            <a:miter lim="800000"/>
            <a:headEnd/>
            <a:tailEnd/>
          </a:ln>
        </p:spPr>
      </p:pic>
      <p:sp>
        <p:nvSpPr>
          <p:cNvPr id="4099" name="Rectangle 2"/>
          <p:cNvSpPr>
            <a:spLocks noGrp="1" noChangeArrowheads="1"/>
          </p:cNvSpPr>
          <p:nvPr>
            <p:ph type="title"/>
          </p:nvPr>
        </p:nvSpPr>
        <p:spPr>
          <a:xfrm>
            <a:off x="457200" y="0"/>
            <a:ext cx="8229600" cy="1143000"/>
          </a:xfrm>
        </p:spPr>
        <p:txBody>
          <a:bodyPr/>
          <a:lstStyle/>
          <a:p>
            <a:pPr eaLnBrk="1" hangingPunct="1"/>
            <a:r>
              <a:rPr lang="en-US"/>
              <a:t>Why Study Fuel Cycles?</a:t>
            </a:r>
          </a:p>
        </p:txBody>
      </p:sp>
      <p:sp>
        <p:nvSpPr>
          <p:cNvPr id="4100" name="Text Box 5"/>
          <p:cNvSpPr txBox="1">
            <a:spLocks noChangeArrowheads="1"/>
          </p:cNvSpPr>
          <p:nvPr/>
        </p:nvSpPr>
        <p:spPr bwMode="auto">
          <a:xfrm>
            <a:off x="152400" y="4267200"/>
            <a:ext cx="8702675" cy="2462213"/>
          </a:xfrm>
          <a:prstGeom prst="rect">
            <a:avLst/>
          </a:prstGeom>
          <a:noFill/>
          <a:ln w="9525" algn="ctr">
            <a:noFill/>
            <a:miter lim="800000"/>
            <a:headEnd/>
            <a:tailEnd/>
          </a:ln>
        </p:spPr>
        <p:txBody>
          <a:bodyPr>
            <a:spAutoFit/>
          </a:bodyPr>
          <a:lstStyle/>
          <a:p>
            <a:r>
              <a:rPr lang="en-US" dirty="0"/>
              <a:t>Not to give the petroleum people a hard time – though that’s always fun – but rather because</a:t>
            </a:r>
            <a:r>
              <a:rPr lang="en-US" b="1" dirty="0">
                <a:solidFill>
                  <a:srgbClr val="3333CC"/>
                </a:solidFill>
              </a:rPr>
              <a:t> reducing the consumption resources and the production of waste, per unit of energy sold, is the central objective of studying fuel cycles.</a:t>
            </a:r>
          </a:p>
          <a:p>
            <a:endParaRPr lang="en-US" b="1" dirty="0">
              <a:solidFill>
                <a:srgbClr val="3333CC"/>
              </a:solidFill>
            </a:endParaRPr>
          </a:p>
          <a:p>
            <a:r>
              <a:rPr lang="en-US" i="1" dirty="0">
                <a:solidFill>
                  <a:srgbClr val="003399"/>
                </a:solidFill>
              </a:rPr>
              <a:t>Oh, and of course these objectives must be achieved while remaining cost-competitive!</a:t>
            </a:r>
          </a:p>
        </p:txBody>
      </p:sp>
      <p:sp>
        <p:nvSpPr>
          <p:cNvPr id="4101" name="Text Box 6"/>
          <p:cNvSpPr txBox="1">
            <a:spLocks noChangeArrowheads="1"/>
          </p:cNvSpPr>
          <p:nvPr/>
        </p:nvSpPr>
        <p:spPr bwMode="auto">
          <a:xfrm>
            <a:off x="136525" y="1054100"/>
            <a:ext cx="2530475" cy="2800767"/>
          </a:xfrm>
          <a:prstGeom prst="rect">
            <a:avLst/>
          </a:prstGeom>
          <a:noFill/>
          <a:ln w="9525" algn="ctr">
            <a:noFill/>
            <a:miter lim="800000"/>
            <a:headEnd/>
            <a:tailEnd/>
          </a:ln>
        </p:spPr>
        <p:txBody>
          <a:bodyPr>
            <a:spAutoFit/>
          </a:bodyPr>
          <a:lstStyle/>
          <a:p>
            <a:r>
              <a:rPr lang="en-US" i="1" dirty="0"/>
              <a:t>This diagram shows all the points at which waste products are produced (little red and grey puffs of smoke).</a:t>
            </a:r>
          </a:p>
          <a:p>
            <a:endParaRPr lang="en-US"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0"/>
            <a:ext cx="8229600" cy="1139825"/>
          </a:xfrm>
        </p:spPr>
        <p:txBody>
          <a:bodyPr/>
          <a:lstStyle/>
          <a:p>
            <a:pPr eaLnBrk="1" hangingPunct="1"/>
            <a:r>
              <a:rPr lang="en-US" dirty="0">
                <a:solidFill>
                  <a:srgbClr val="FF0000"/>
                </a:solidFill>
              </a:rPr>
              <a:t>LFR:</a:t>
            </a:r>
            <a:r>
              <a:rPr lang="en-US" dirty="0"/>
              <a:t> Lead-Cooled Fast Reactor</a:t>
            </a:r>
          </a:p>
        </p:txBody>
      </p:sp>
      <p:sp>
        <p:nvSpPr>
          <p:cNvPr id="53251" name="Rectangle 3"/>
          <p:cNvSpPr>
            <a:spLocks noGrp="1" noChangeArrowheads="1"/>
          </p:cNvSpPr>
          <p:nvPr>
            <p:ph type="body" idx="1"/>
          </p:nvPr>
        </p:nvSpPr>
        <p:spPr>
          <a:xfrm>
            <a:off x="2971800" y="1295400"/>
            <a:ext cx="5943600" cy="5181600"/>
          </a:xfrm>
        </p:spPr>
        <p:txBody>
          <a:bodyPr/>
          <a:lstStyle/>
          <a:p>
            <a:pPr eaLnBrk="1" hangingPunct="1"/>
            <a:r>
              <a:rPr lang="en-US"/>
              <a:t>Fast-spectrum lead or lead/bismuth eutectic liquid metal-cooled reactor </a:t>
            </a:r>
          </a:p>
          <a:p>
            <a:pPr eaLnBrk="1" hangingPunct="1"/>
            <a:r>
              <a:rPr lang="en-US"/>
              <a:t>Cooled by natural convection</a:t>
            </a:r>
          </a:p>
          <a:p>
            <a:pPr eaLnBrk="1" hangingPunct="1"/>
            <a:r>
              <a:rPr lang="en-US"/>
              <a:t>Nuclear Battery option:</a:t>
            </a:r>
          </a:p>
          <a:p>
            <a:pPr lvl="1" eaLnBrk="1" hangingPunct="1"/>
            <a:r>
              <a:rPr lang="en-US"/>
              <a:t>50-150 MWe with a very long refueling interval (15 – 30 yrs)</a:t>
            </a:r>
          </a:p>
          <a:p>
            <a:pPr lvl="1" eaLnBrk="1" hangingPunct="1"/>
            <a:r>
              <a:rPr lang="en-US"/>
              <a:t>Attractive for remote locations and developing countries</a:t>
            </a:r>
          </a:p>
        </p:txBody>
      </p:sp>
      <p:grpSp>
        <p:nvGrpSpPr>
          <p:cNvPr id="53252" name="Group 4"/>
          <p:cNvGrpSpPr>
            <a:grpSpLocks/>
          </p:cNvGrpSpPr>
          <p:nvPr/>
        </p:nvGrpSpPr>
        <p:grpSpPr bwMode="auto">
          <a:xfrm>
            <a:off x="152400" y="1295400"/>
            <a:ext cx="2549525" cy="5181600"/>
            <a:chOff x="96" y="816"/>
            <a:chExt cx="1606" cy="3264"/>
          </a:xfrm>
        </p:grpSpPr>
        <p:pic>
          <p:nvPicPr>
            <p:cNvPr id="53253" name="Picture 5" descr="Lead-Cooled Fast Reactor diagram"/>
            <p:cNvPicPr>
              <a:picLocks noChangeAspect="1" noChangeArrowheads="1"/>
            </p:cNvPicPr>
            <p:nvPr/>
          </p:nvPicPr>
          <p:blipFill>
            <a:blip r:embed="rId3" cstate="print"/>
            <a:srcRect r="50793"/>
            <a:stretch>
              <a:fillRect/>
            </a:stretch>
          </p:blipFill>
          <p:spPr bwMode="auto">
            <a:xfrm>
              <a:off x="96" y="816"/>
              <a:ext cx="1606" cy="3264"/>
            </a:xfrm>
            <a:prstGeom prst="rect">
              <a:avLst/>
            </a:prstGeom>
            <a:noFill/>
            <a:ln w="9525">
              <a:noFill/>
              <a:miter lim="800000"/>
              <a:headEnd/>
              <a:tailEnd/>
            </a:ln>
          </p:spPr>
        </p:pic>
        <p:sp>
          <p:nvSpPr>
            <p:cNvPr id="53254" name="Text Box 6"/>
            <p:cNvSpPr txBox="1">
              <a:spLocks noChangeArrowheads="1"/>
            </p:cNvSpPr>
            <p:nvPr/>
          </p:nvSpPr>
          <p:spPr bwMode="auto">
            <a:xfrm>
              <a:off x="240" y="3648"/>
              <a:ext cx="288" cy="231"/>
            </a:xfrm>
            <a:prstGeom prst="rect">
              <a:avLst/>
            </a:prstGeom>
            <a:solidFill>
              <a:schemeClr val="tx1"/>
            </a:solidFill>
            <a:ln w="9525">
              <a:noFill/>
              <a:miter lim="800000"/>
              <a:headEnd/>
              <a:tailEnd/>
            </a:ln>
          </p:spPr>
          <p:txBody>
            <a:bodyPr>
              <a:spAutoFit/>
            </a:bodyPr>
            <a:lstStyle/>
            <a:p>
              <a:pPr eaLnBrk="0" hangingPunct="0">
                <a:spcBef>
                  <a:spcPct val="50000"/>
                </a:spcBef>
              </a:pPr>
              <a:endParaRPr lang="en-US" sz="180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t>Sodium-Cooled Fast Reactor (SFR)</a:t>
            </a:r>
          </a:p>
        </p:txBody>
      </p:sp>
      <p:pic>
        <p:nvPicPr>
          <p:cNvPr id="54275" name="Picture 3"/>
          <p:cNvPicPr>
            <a:picLocks noGrp="1" noChangeAspect="1" noChangeArrowheads="1"/>
          </p:cNvPicPr>
          <p:nvPr>
            <p:ph sz="half" idx="1"/>
          </p:nvPr>
        </p:nvPicPr>
        <p:blipFill>
          <a:blip r:embed="rId3" cstate="print"/>
          <a:srcRect/>
          <a:stretch>
            <a:fillRect/>
          </a:stretch>
        </p:blipFill>
        <p:spPr>
          <a:xfrm>
            <a:off x="5105400" y="1371600"/>
            <a:ext cx="4038600" cy="3429000"/>
          </a:xfrm>
          <a:noFill/>
        </p:spPr>
      </p:pic>
      <p:pic>
        <p:nvPicPr>
          <p:cNvPr id="54276" name="Picture 4" descr="sfr"/>
          <p:cNvPicPr>
            <a:picLocks noGrp="1" noChangeAspect="1" noChangeArrowheads="1"/>
          </p:cNvPicPr>
          <p:nvPr>
            <p:ph sz="half" idx="2"/>
          </p:nvPr>
        </p:nvPicPr>
        <p:blipFill>
          <a:blip r:embed="rId4" cstate="print"/>
          <a:srcRect/>
          <a:stretch>
            <a:fillRect/>
          </a:stretch>
        </p:blipFill>
        <p:spPr>
          <a:xfrm>
            <a:off x="144463" y="1447800"/>
            <a:ext cx="4992687" cy="5257800"/>
          </a:xfrm>
          <a:noFill/>
        </p:spPr>
      </p:pic>
      <p:sp>
        <p:nvSpPr>
          <p:cNvPr id="54277" name="Rectangle 5"/>
          <p:cNvSpPr>
            <a:spLocks noChangeArrowheads="1"/>
          </p:cNvSpPr>
          <p:nvPr/>
        </p:nvSpPr>
        <p:spPr bwMode="auto">
          <a:xfrm>
            <a:off x="5562600" y="4953000"/>
            <a:ext cx="3200400" cy="1917700"/>
          </a:xfrm>
          <a:prstGeom prst="rect">
            <a:avLst/>
          </a:prstGeom>
          <a:noFill/>
          <a:ln w="9525">
            <a:noFill/>
            <a:miter lim="800000"/>
            <a:headEnd/>
            <a:tailEnd/>
          </a:ln>
        </p:spPr>
        <p:txBody>
          <a:bodyPr>
            <a:spAutoFit/>
          </a:bodyPr>
          <a:lstStyle/>
          <a:p>
            <a:pPr>
              <a:spcBef>
                <a:spcPct val="20000"/>
              </a:spcBef>
              <a:buFontTx/>
              <a:buChar char="•"/>
            </a:pPr>
            <a:r>
              <a:rPr lang="en-US" sz="2400" b="1" i="1"/>
              <a:t>Sodium-cooled fast spectrum reactors using a closed fuel cycle with full actinide recycle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0"/>
            <a:ext cx="8229600" cy="762000"/>
          </a:xfrm>
        </p:spPr>
        <p:txBody>
          <a:bodyPr/>
          <a:lstStyle/>
          <a:p>
            <a:pPr eaLnBrk="1" hangingPunct="1"/>
            <a:r>
              <a:rPr lang="en-US"/>
              <a:t>Molten Salt Reactor (MSR)</a:t>
            </a:r>
          </a:p>
        </p:txBody>
      </p:sp>
      <p:sp>
        <p:nvSpPr>
          <p:cNvPr id="56323" name="Rectangle 3"/>
          <p:cNvSpPr>
            <a:spLocks noGrp="1" noChangeArrowheads="1"/>
          </p:cNvSpPr>
          <p:nvPr>
            <p:ph type="body" sz="half" idx="2"/>
          </p:nvPr>
        </p:nvSpPr>
        <p:spPr>
          <a:xfrm>
            <a:off x="5334000" y="990600"/>
            <a:ext cx="4038600" cy="5867400"/>
          </a:xfrm>
        </p:spPr>
        <p:txBody>
          <a:bodyPr/>
          <a:lstStyle/>
          <a:p>
            <a:pPr algn="ctr" eaLnBrk="1" hangingPunct="1">
              <a:lnSpc>
                <a:spcPct val="90000"/>
              </a:lnSpc>
              <a:buFontTx/>
              <a:buNone/>
            </a:pPr>
            <a:r>
              <a:rPr lang="en-US" sz="1800" b="1" u="sng"/>
              <a:t>General Traits</a:t>
            </a:r>
          </a:p>
          <a:p>
            <a:pPr eaLnBrk="1" hangingPunct="1">
              <a:lnSpc>
                <a:spcPct val="90000"/>
              </a:lnSpc>
              <a:buFont typeface="Arial" charset="0"/>
              <a:buChar char="→"/>
            </a:pPr>
            <a:r>
              <a:rPr lang="en-US" sz="1800"/>
              <a:t>originally one of the proposed </a:t>
            </a:r>
          </a:p>
          <a:p>
            <a:pPr eaLnBrk="1" hangingPunct="1">
              <a:lnSpc>
                <a:spcPct val="90000"/>
              </a:lnSpc>
              <a:buFontTx/>
              <a:buNone/>
            </a:pPr>
            <a:r>
              <a:rPr lang="en-US" sz="1800"/>
              <a:t>	Gen IV thermal reactor concepts</a:t>
            </a:r>
          </a:p>
          <a:p>
            <a:pPr eaLnBrk="1" hangingPunct="1">
              <a:lnSpc>
                <a:spcPct val="90000"/>
              </a:lnSpc>
              <a:buFont typeface="Arial" charset="0"/>
              <a:buChar char="→"/>
            </a:pPr>
            <a:r>
              <a:rPr lang="en-US" sz="1800"/>
              <a:t>fuel is dissolved in a molten fluoride salt which becomes critical when it flows into a graphite core region</a:t>
            </a:r>
          </a:p>
          <a:p>
            <a:pPr eaLnBrk="1" hangingPunct="1">
              <a:lnSpc>
                <a:spcPct val="90000"/>
              </a:lnSpc>
              <a:buFont typeface="Arial" charset="0"/>
              <a:buChar char="→"/>
            </a:pPr>
            <a:r>
              <a:rPr lang="en-US" sz="1800"/>
              <a:t>salt is non-reactive with air or water and is operated at atmospheric pressures</a:t>
            </a:r>
          </a:p>
          <a:p>
            <a:pPr eaLnBrk="1" hangingPunct="1">
              <a:lnSpc>
                <a:spcPct val="90000"/>
              </a:lnSpc>
              <a:buFont typeface="Arial" charset="0"/>
              <a:buChar char="→"/>
            </a:pPr>
            <a:r>
              <a:rPr lang="en-US" sz="1800"/>
              <a:t>meltdown proof….but not leakproof</a:t>
            </a:r>
          </a:p>
          <a:p>
            <a:pPr eaLnBrk="1" hangingPunct="1">
              <a:lnSpc>
                <a:spcPct val="90000"/>
              </a:lnSpc>
              <a:buFont typeface="Arial" charset="0"/>
              <a:buChar char="→"/>
            </a:pPr>
            <a:r>
              <a:rPr lang="en-US" sz="1800"/>
              <a:t>compared to water cooled reactors the MSR allows higher operating temperatures (and efficiencies) and better cooling</a:t>
            </a:r>
          </a:p>
          <a:p>
            <a:pPr eaLnBrk="1" hangingPunct="1">
              <a:lnSpc>
                <a:spcPct val="90000"/>
              </a:lnSpc>
              <a:buFont typeface="Arial" charset="0"/>
              <a:buChar char="→"/>
            </a:pPr>
            <a:r>
              <a:rPr lang="en-US" sz="1800"/>
              <a:t>can add actinides without extra fuel fabrication</a:t>
            </a:r>
          </a:p>
          <a:p>
            <a:pPr eaLnBrk="1" hangingPunct="1">
              <a:lnSpc>
                <a:spcPct val="90000"/>
              </a:lnSpc>
              <a:buFont typeface="Arial" charset="0"/>
              <a:buChar char="→"/>
            </a:pPr>
            <a:r>
              <a:rPr lang="en-US" sz="1800"/>
              <a:t>primary loop corrosion and heat exchanger costs are major obstacles</a:t>
            </a:r>
          </a:p>
          <a:p>
            <a:pPr eaLnBrk="1" hangingPunct="1">
              <a:lnSpc>
                <a:spcPct val="90000"/>
              </a:lnSpc>
              <a:buFont typeface="Arial" charset="0"/>
              <a:buChar char="→"/>
            </a:pPr>
            <a:endParaRPr lang="en-US" sz="1800"/>
          </a:p>
          <a:p>
            <a:pPr eaLnBrk="1" hangingPunct="1">
              <a:lnSpc>
                <a:spcPct val="90000"/>
              </a:lnSpc>
            </a:pPr>
            <a:endParaRPr lang="en-US" sz="2400"/>
          </a:p>
        </p:txBody>
      </p:sp>
      <p:pic>
        <p:nvPicPr>
          <p:cNvPr id="56324" name="Picture 4" descr="MSR gen iv graphic"/>
          <p:cNvPicPr>
            <a:picLocks noChangeAspect="1" noChangeArrowheads="1"/>
          </p:cNvPicPr>
          <p:nvPr/>
        </p:nvPicPr>
        <p:blipFill>
          <a:blip r:embed="rId3" cstate="print"/>
          <a:srcRect/>
          <a:stretch>
            <a:fillRect/>
          </a:stretch>
        </p:blipFill>
        <p:spPr bwMode="auto">
          <a:xfrm>
            <a:off x="0" y="914400"/>
            <a:ext cx="5272088" cy="4206875"/>
          </a:xfrm>
          <a:prstGeom prst="rect">
            <a:avLst/>
          </a:prstGeom>
          <a:noFill/>
          <a:ln w="9525">
            <a:noFill/>
            <a:miter lim="800000"/>
            <a:headEnd/>
            <a:tailEnd/>
          </a:ln>
        </p:spPr>
      </p:pic>
      <p:sp>
        <p:nvSpPr>
          <p:cNvPr id="56325" name="Text Box 5"/>
          <p:cNvSpPr txBox="1">
            <a:spLocks noChangeArrowheads="1"/>
          </p:cNvSpPr>
          <p:nvPr/>
        </p:nvSpPr>
        <p:spPr bwMode="auto">
          <a:xfrm>
            <a:off x="609600" y="5029200"/>
            <a:ext cx="4108450" cy="366713"/>
          </a:xfrm>
          <a:prstGeom prst="rect">
            <a:avLst/>
          </a:prstGeom>
          <a:noFill/>
          <a:ln w="9525">
            <a:noFill/>
            <a:miter lim="800000"/>
            <a:headEnd/>
            <a:tailEnd/>
          </a:ln>
        </p:spPr>
        <p:txBody>
          <a:bodyPr wrap="none">
            <a:spAutoFit/>
          </a:bodyPr>
          <a:lstStyle/>
          <a:p>
            <a:r>
              <a:rPr lang="en-US" sz="1800">
                <a:solidFill>
                  <a:schemeClr val="accent2"/>
                </a:solidFill>
              </a:rPr>
              <a:t>Generation IV  Reference Plant Layout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t>Spent Fuel Onsite Storage</a:t>
            </a:r>
          </a:p>
        </p:txBody>
      </p:sp>
      <p:pic>
        <p:nvPicPr>
          <p:cNvPr id="57347" name="Picture 3"/>
          <p:cNvPicPr>
            <a:picLocks noChangeAspect="1" noChangeArrowheads="1"/>
          </p:cNvPicPr>
          <p:nvPr/>
        </p:nvPicPr>
        <p:blipFill>
          <a:blip r:embed="rId3" cstate="print"/>
          <a:srcRect/>
          <a:stretch>
            <a:fillRect/>
          </a:stretch>
        </p:blipFill>
        <p:spPr bwMode="auto">
          <a:xfrm>
            <a:off x="3810000" y="1524000"/>
            <a:ext cx="5181600" cy="4919663"/>
          </a:xfrm>
          <a:prstGeom prst="rect">
            <a:avLst/>
          </a:prstGeom>
          <a:noFill/>
          <a:ln w="9525" algn="ctr">
            <a:noFill/>
            <a:miter lim="800000"/>
            <a:headEnd/>
            <a:tailEnd/>
          </a:ln>
        </p:spPr>
      </p:pic>
      <p:sp>
        <p:nvSpPr>
          <p:cNvPr id="57348" name="Text Box 4"/>
          <p:cNvSpPr txBox="1">
            <a:spLocks noChangeArrowheads="1"/>
          </p:cNvSpPr>
          <p:nvPr/>
        </p:nvSpPr>
        <p:spPr bwMode="auto">
          <a:xfrm>
            <a:off x="152400" y="1219200"/>
            <a:ext cx="3749675" cy="5273675"/>
          </a:xfrm>
          <a:prstGeom prst="rect">
            <a:avLst/>
          </a:prstGeom>
          <a:noFill/>
          <a:ln w="9525" algn="ctr">
            <a:noFill/>
            <a:miter lim="800000"/>
            <a:headEnd/>
            <a:tailEnd/>
          </a:ln>
        </p:spPr>
        <p:txBody>
          <a:bodyPr>
            <a:spAutoFit/>
          </a:bodyPr>
          <a:lstStyle/>
          <a:p>
            <a:r>
              <a:rPr lang="en-US" sz="2000"/>
              <a:t>Regardless of the ultimate reprocessing or disposal strategy, SNF is stored for a period of time to allow the shortest-lived species to decay.</a:t>
            </a:r>
          </a:p>
          <a:p>
            <a:endParaRPr lang="en-US" sz="2000"/>
          </a:p>
          <a:p>
            <a:r>
              <a:rPr lang="en-US" sz="2000"/>
              <a:t>This onsite storage period typically lasts for at least 5 years.  Since the SNF produces so much heat during this time period, it’s usually stored in cooling ponds at the reactor site. </a:t>
            </a:r>
          </a:p>
          <a:p>
            <a:endParaRPr lang="en-US" sz="2000"/>
          </a:p>
          <a:p>
            <a:r>
              <a:rPr lang="en-US" sz="2000"/>
              <a:t>Hence this type of storage is referred to as onsite wet storage.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76200"/>
            <a:ext cx="8229600" cy="1143000"/>
          </a:xfrm>
        </p:spPr>
        <p:txBody>
          <a:bodyPr/>
          <a:lstStyle/>
          <a:p>
            <a:pPr eaLnBrk="1" hangingPunct="1"/>
            <a:r>
              <a:rPr lang="en-US"/>
              <a:t>Storage</a:t>
            </a:r>
          </a:p>
        </p:txBody>
      </p:sp>
      <p:sp>
        <p:nvSpPr>
          <p:cNvPr id="58371" name="Text Box 3"/>
          <p:cNvSpPr txBox="1">
            <a:spLocks noChangeArrowheads="1"/>
          </p:cNvSpPr>
          <p:nvPr/>
        </p:nvSpPr>
        <p:spPr bwMode="auto">
          <a:xfrm>
            <a:off x="609600" y="990600"/>
            <a:ext cx="8016875" cy="915988"/>
          </a:xfrm>
          <a:prstGeom prst="rect">
            <a:avLst/>
          </a:prstGeom>
          <a:noFill/>
          <a:ln w="9525" algn="ctr">
            <a:noFill/>
            <a:miter lim="800000"/>
            <a:headEnd/>
            <a:tailEnd/>
          </a:ln>
        </p:spPr>
        <p:txBody>
          <a:bodyPr>
            <a:spAutoFit/>
          </a:bodyPr>
          <a:lstStyle/>
          <a:p>
            <a:r>
              <a:rPr lang="en-US" sz="1800"/>
              <a:t>As of 2000, there were 150,000 tIHM of spent fuel in storage (more than 90% “wet” though not all of that is onsite).</a:t>
            </a:r>
          </a:p>
          <a:p>
            <a:r>
              <a:rPr lang="en-US" sz="1800"/>
              <a:t>70,000 tIHM of SNF had been reprocessed.</a:t>
            </a:r>
          </a:p>
        </p:txBody>
      </p:sp>
      <p:pic>
        <p:nvPicPr>
          <p:cNvPr id="58372" name="Picture 4"/>
          <p:cNvPicPr>
            <a:picLocks noChangeAspect="1" noChangeArrowheads="1"/>
          </p:cNvPicPr>
          <p:nvPr/>
        </p:nvPicPr>
        <p:blipFill>
          <a:blip r:embed="rId3" cstate="print"/>
          <a:srcRect/>
          <a:stretch>
            <a:fillRect/>
          </a:stretch>
        </p:blipFill>
        <p:spPr bwMode="auto">
          <a:xfrm>
            <a:off x="533400" y="2590800"/>
            <a:ext cx="3325813" cy="4267200"/>
          </a:xfrm>
          <a:prstGeom prst="rect">
            <a:avLst/>
          </a:prstGeom>
          <a:noFill/>
          <a:ln w="9525" algn="ctr">
            <a:noFill/>
            <a:miter lim="800000"/>
            <a:headEnd/>
            <a:tailEnd/>
          </a:ln>
        </p:spPr>
      </p:pic>
      <p:sp>
        <p:nvSpPr>
          <p:cNvPr id="58373" name="Text Box 5"/>
          <p:cNvSpPr txBox="1">
            <a:spLocks noChangeArrowheads="1"/>
          </p:cNvSpPr>
          <p:nvPr/>
        </p:nvSpPr>
        <p:spPr bwMode="auto">
          <a:xfrm>
            <a:off x="1295400" y="2362200"/>
            <a:ext cx="1454150" cy="366713"/>
          </a:xfrm>
          <a:prstGeom prst="rect">
            <a:avLst/>
          </a:prstGeom>
          <a:noFill/>
          <a:ln w="9525" algn="ctr">
            <a:noFill/>
            <a:miter lim="800000"/>
            <a:headEnd/>
            <a:tailEnd/>
          </a:ln>
        </p:spPr>
        <p:txBody>
          <a:bodyPr wrap="none">
            <a:spAutoFit/>
          </a:bodyPr>
          <a:lstStyle/>
          <a:p>
            <a:r>
              <a:rPr lang="en-US" sz="1800">
                <a:solidFill>
                  <a:srgbClr val="0066FF"/>
                </a:solidFill>
              </a:rPr>
              <a:t>Wet Storage</a:t>
            </a:r>
          </a:p>
        </p:txBody>
      </p:sp>
      <p:pic>
        <p:nvPicPr>
          <p:cNvPr id="58374" name="Picture 6"/>
          <p:cNvPicPr>
            <a:picLocks noChangeAspect="1" noChangeArrowheads="1"/>
          </p:cNvPicPr>
          <p:nvPr/>
        </p:nvPicPr>
        <p:blipFill>
          <a:blip r:embed="rId4" cstate="print"/>
          <a:srcRect/>
          <a:stretch>
            <a:fillRect/>
          </a:stretch>
        </p:blipFill>
        <p:spPr bwMode="auto">
          <a:xfrm>
            <a:off x="4343400" y="3733800"/>
            <a:ext cx="4570413" cy="3001963"/>
          </a:xfrm>
          <a:prstGeom prst="rect">
            <a:avLst/>
          </a:prstGeom>
          <a:noFill/>
          <a:ln w="9525" algn="ctr">
            <a:noFill/>
            <a:miter lim="800000"/>
            <a:headEnd/>
            <a:tailEnd/>
          </a:ln>
        </p:spPr>
      </p:pic>
      <p:sp>
        <p:nvSpPr>
          <p:cNvPr id="58375" name="Text Box 7"/>
          <p:cNvSpPr txBox="1">
            <a:spLocks noChangeArrowheads="1"/>
          </p:cNvSpPr>
          <p:nvPr/>
        </p:nvSpPr>
        <p:spPr bwMode="auto">
          <a:xfrm>
            <a:off x="4724400" y="3886200"/>
            <a:ext cx="2139950" cy="366713"/>
          </a:xfrm>
          <a:prstGeom prst="rect">
            <a:avLst/>
          </a:prstGeom>
          <a:noFill/>
          <a:ln w="9525" algn="ctr">
            <a:noFill/>
            <a:miter lim="800000"/>
            <a:headEnd/>
            <a:tailEnd/>
          </a:ln>
        </p:spPr>
        <p:txBody>
          <a:bodyPr wrap="none">
            <a:spAutoFit/>
          </a:bodyPr>
          <a:lstStyle/>
          <a:p>
            <a:r>
              <a:rPr lang="en-US" sz="1800">
                <a:solidFill>
                  <a:srgbClr val="FF9933"/>
                </a:solidFill>
              </a:rPr>
              <a:t>Dry (Cask) Storage</a:t>
            </a:r>
          </a:p>
        </p:txBody>
      </p:sp>
      <p:sp>
        <p:nvSpPr>
          <p:cNvPr id="58376" name="Text Box 8"/>
          <p:cNvSpPr txBox="1">
            <a:spLocks noChangeArrowheads="1"/>
          </p:cNvSpPr>
          <p:nvPr/>
        </p:nvSpPr>
        <p:spPr bwMode="auto">
          <a:xfrm>
            <a:off x="3962400" y="1981200"/>
            <a:ext cx="5105400" cy="1465263"/>
          </a:xfrm>
          <a:prstGeom prst="rect">
            <a:avLst/>
          </a:prstGeom>
          <a:noFill/>
          <a:ln w="9525" algn="ctr">
            <a:noFill/>
            <a:miter lim="800000"/>
            <a:headEnd/>
            <a:tailEnd/>
          </a:ln>
        </p:spPr>
        <p:txBody>
          <a:bodyPr>
            <a:spAutoFit/>
          </a:bodyPr>
          <a:lstStyle/>
          <a:p>
            <a:r>
              <a:rPr lang="en-US" sz="1800"/>
              <a:t>Wet storage is inexpensive and safe as long as:</a:t>
            </a:r>
          </a:p>
          <a:p>
            <a:pPr>
              <a:buFontTx/>
              <a:buChar char="•"/>
            </a:pPr>
            <a:r>
              <a:rPr lang="en-US" sz="1800"/>
              <a:t> recriticality is avoided (easy),</a:t>
            </a:r>
          </a:p>
          <a:p>
            <a:pPr>
              <a:buFontTx/>
              <a:buChar char="•"/>
            </a:pPr>
            <a:r>
              <a:rPr lang="en-US" sz="1800"/>
              <a:t> storage capacity (the size of the pool) is adequate (this is becoming problematic at many facilities).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0"/>
            <a:ext cx="8229600" cy="1143000"/>
          </a:xfrm>
        </p:spPr>
        <p:txBody>
          <a:bodyPr/>
          <a:lstStyle/>
          <a:p>
            <a:pPr eaLnBrk="1" hangingPunct="1"/>
            <a:r>
              <a:rPr lang="en-US"/>
              <a:t>Reprocessing</a:t>
            </a:r>
          </a:p>
        </p:txBody>
      </p:sp>
      <p:sp>
        <p:nvSpPr>
          <p:cNvPr id="59395" name="Text Box 3"/>
          <p:cNvSpPr txBox="1">
            <a:spLocks noChangeArrowheads="1"/>
          </p:cNvSpPr>
          <p:nvPr/>
        </p:nvSpPr>
        <p:spPr bwMode="auto">
          <a:xfrm>
            <a:off x="152400" y="838200"/>
            <a:ext cx="8702675" cy="5934075"/>
          </a:xfrm>
          <a:prstGeom prst="rect">
            <a:avLst/>
          </a:prstGeom>
          <a:noFill/>
          <a:ln w="9525" algn="ctr">
            <a:noFill/>
            <a:miter lim="800000"/>
            <a:headEnd/>
            <a:tailEnd/>
          </a:ln>
        </p:spPr>
        <p:txBody>
          <a:bodyPr>
            <a:spAutoFit/>
          </a:bodyPr>
          <a:lstStyle/>
          <a:p>
            <a:r>
              <a:rPr lang="en-US" sz="2400"/>
              <a:t>Basic definition: </a:t>
            </a:r>
            <a:r>
              <a:rPr lang="en-US" sz="2400" i="1">
                <a:solidFill>
                  <a:srgbClr val="0066FF"/>
                </a:solidFill>
              </a:rPr>
              <a:t>the separation, by chemical or other means, of useful elements in spent nuclear fuel from others.</a:t>
            </a:r>
            <a:r>
              <a:rPr lang="en-US" sz="2400">
                <a:solidFill>
                  <a:srgbClr val="0066FF"/>
                </a:solidFill>
              </a:rPr>
              <a:t> </a:t>
            </a:r>
          </a:p>
          <a:p>
            <a:endParaRPr lang="en-US" sz="2400">
              <a:solidFill>
                <a:srgbClr val="0066FF"/>
              </a:solidFill>
            </a:endParaRPr>
          </a:p>
          <a:p>
            <a:r>
              <a:rPr lang="en-US" sz="2400"/>
              <a:t>We distinguish between reprocessing and recycling: </a:t>
            </a:r>
            <a:r>
              <a:rPr lang="en-US" sz="2400">
                <a:solidFill>
                  <a:srgbClr val="0000FF"/>
                </a:solidFill>
              </a:rPr>
              <a:t>recycling is the re-use in a reactor of elements that were once contained in irradiated spent fuel.</a:t>
            </a:r>
          </a:p>
          <a:p>
            <a:endParaRPr lang="en-US" sz="2400"/>
          </a:p>
          <a:p>
            <a:r>
              <a:rPr lang="en-US" sz="2400"/>
              <a:t>Reprocessing does not always imply that all useful components will be recycled, although that is the usual motivation for reprocessing to occur.</a:t>
            </a:r>
          </a:p>
          <a:p>
            <a:endParaRPr lang="en-US" sz="2400"/>
          </a:p>
          <a:p>
            <a:r>
              <a:rPr lang="en-US" sz="2400"/>
              <a:t>The series of chemical processes that are utilized depends on the desired product – simple diagrams follow.</a:t>
            </a:r>
          </a:p>
          <a:p>
            <a:endParaRPr lang="en-US" sz="2400"/>
          </a:p>
          <a:p>
            <a:r>
              <a:rPr lang="en-US" sz="2400"/>
              <a:t>We distinguish between </a:t>
            </a:r>
            <a:r>
              <a:rPr lang="en-US" sz="2400">
                <a:solidFill>
                  <a:srgbClr val="0066FF"/>
                </a:solidFill>
              </a:rPr>
              <a:t>aqueous</a:t>
            </a:r>
            <a:r>
              <a:rPr lang="en-US" sz="2400"/>
              <a:t> (in which fuel components are dissolved in water solutions) and </a:t>
            </a:r>
            <a:r>
              <a:rPr lang="en-US" sz="2400">
                <a:solidFill>
                  <a:srgbClr val="0066FF"/>
                </a:solidFill>
              </a:rPr>
              <a:t>non-aqueous</a:t>
            </a:r>
            <a:r>
              <a:rPr lang="en-US" sz="2400"/>
              <a:t> processes.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52400" y="0"/>
            <a:ext cx="5715000" cy="1143000"/>
          </a:xfrm>
        </p:spPr>
        <p:txBody>
          <a:bodyPr/>
          <a:lstStyle/>
          <a:p>
            <a:pPr eaLnBrk="1" hangingPunct="1"/>
            <a:r>
              <a:rPr lang="en-US" sz="4000" dirty="0"/>
              <a:t>Reprocessing – What is Separated?</a:t>
            </a:r>
          </a:p>
        </p:txBody>
      </p:sp>
      <p:sp>
        <p:nvSpPr>
          <p:cNvPr id="60419" name="Rectangle 3"/>
          <p:cNvSpPr>
            <a:spLocks noChangeArrowheads="1"/>
          </p:cNvSpPr>
          <p:nvPr/>
        </p:nvSpPr>
        <p:spPr bwMode="auto">
          <a:xfrm>
            <a:off x="457200" y="12954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20" name="Rectangle 4"/>
          <p:cNvSpPr>
            <a:spLocks noChangeArrowheads="1"/>
          </p:cNvSpPr>
          <p:nvPr/>
        </p:nvSpPr>
        <p:spPr bwMode="auto">
          <a:xfrm>
            <a:off x="1524000" y="1219200"/>
            <a:ext cx="820738" cy="569913"/>
          </a:xfrm>
          <a:prstGeom prst="rect">
            <a:avLst/>
          </a:prstGeom>
          <a:solidFill>
            <a:srgbClr val="CCFFCC"/>
          </a:solidFill>
          <a:ln w="9525" algn="ctr">
            <a:solidFill>
              <a:schemeClr val="tx1"/>
            </a:solidFill>
            <a:miter lim="800000"/>
            <a:headEnd/>
            <a:tailEnd/>
          </a:ln>
        </p:spPr>
        <p:txBody>
          <a:bodyPr wrap="none" anchor="ctr"/>
          <a:lstStyle/>
          <a:p>
            <a:pPr algn="ctr"/>
            <a:r>
              <a:rPr lang="en-US" sz="1800"/>
              <a:t>PUREX</a:t>
            </a:r>
          </a:p>
        </p:txBody>
      </p:sp>
      <p:sp>
        <p:nvSpPr>
          <p:cNvPr id="60421" name="Line 5"/>
          <p:cNvSpPr>
            <a:spLocks noChangeShapeType="1"/>
          </p:cNvSpPr>
          <p:nvPr/>
        </p:nvSpPr>
        <p:spPr bwMode="auto">
          <a:xfrm>
            <a:off x="2362200" y="13716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22" name="Rectangle 6"/>
          <p:cNvSpPr>
            <a:spLocks noChangeArrowheads="1"/>
          </p:cNvSpPr>
          <p:nvPr/>
        </p:nvSpPr>
        <p:spPr bwMode="auto">
          <a:xfrm>
            <a:off x="2743200" y="1219200"/>
            <a:ext cx="668338" cy="341313"/>
          </a:xfrm>
          <a:prstGeom prst="rect">
            <a:avLst/>
          </a:prstGeom>
          <a:solidFill>
            <a:srgbClr val="CCFFFF"/>
          </a:solidFill>
          <a:ln w="9525" algn="ctr">
            <a:solidFill>
              <a:schemeClr val="tx1"/>
            </a:solidFill>
            <a:miter lim="800000"/>
            <a:headEnd/>
            <a:tailEnd/>
          </a:ln>
        </p:spPr>
        <p:txBody>
          <a:bodyPr wrap="none" anchor="ctr"/>
          <a:lstStyle/>
          <a:p>
            <a:pPr algn="ctr"/>
            <a:r>
              <a:rPr lang="en-US" sz="1800"/>
              <a:t>Pu</a:t>
            </a:r>
          </a:p>
        </p:txBody>
      </p:sp>
      <p:sp>
        <p:nvSpPr>
          <p:cNvPr id="60423" name="Line 7"/>
          <p:cNvSpPr>
            <a:spLocks noChangeShapeType="1"/>
          </p:cNvSpPr>
          <p:nvPr/>
        </p:nvSpPr>
        <p:spPr bwMode="auto">
          <a:xfrm>
            <a:off x="2362200" y="17526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24" name="Rectangle 8"/>
          <p:cNvSpPr>
            <a:spLocks noChangeArrowheads="1"/>
          </p:cNvSpPr>
          <p:nvPr/>
        </p:nvSpPr>
        <p:spPr bwMode="auto">
          <a:xfrm>
            <a:off x="2743200" y="16002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25" name="Rectangle 9"/>
          <p:cNvSpPr>
            <a:spLocks noChangeArrowheads="1"/>
          </p:cNvSpPr>
          <p:nvPr/>
        </p:nvSpPr>
        <p:spPr bwMode="auto">
          <a:xfrm>
            <a:off x="1600200" y="20574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 MA</a:t>
            </a:r>
          </a:p>
        </p:txBody>
      </p:sp>
      <p:sp>
        <p:nvSpPr>
          <p:cNvPr id="60426" name="Line 10"/>
          <p:cNvSpPr>
            <a:spLocks noChangeShapeType="1"/>
          </p:cNvSpPr>
          <p:nvPr/>
        </p:nvSpPr>
        <p:spPr bwMode="auto">
          <a:xfrm>
            <a:off x="1981200" y="17526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27" name="Line 11"/>
          <p:cNvSpPr>
            <a:spLocks noChangeShapeType="1"/>
          </p:cNvSpPr>
          <p:nvPr/>
        </p:nvSpPr>
        <p:spPr bwMode="auto">
          <a:xfrm>
            <a:off x="1143000" y="15240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28" name="Rectangle 12"/>
          <p:cNvSpPr>
            <a:spLocks noChangeArrowheads="1"/>
          </p:cNvSpPr>
          <p:nvPr/>
        </p:nvSpPr>
        <p:spPr bwMode="auto">
          <a:xfrm>
            <a:off x="5486400" y="10668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29" name="Rectangle 13"/>
          <p:cNvSpPr>
            <a:spLocks noChangeArrowheads="1"/>
          </p:cNvSpPr>
          <p:nvPr/>
        </p:nvSpPr>
        <p:spPr bwMode="auto">
          <a:xfrm>
            <a:off x="5334000" y="1752600"/>
            <a:ext cx="820738" cy="569913"/>
          </a:xfrm>
          <a:prstGeom prst="rect">
            <a:avLst/>
          </a:prstGeom>
          <a:solidFill>
            <a:srgbClr val="CCFFCC"/>
          </a:solidFill>
          <a:ln w="9525" algn="ctr">
            <a:solidFill>
              <a:schemeClr val="tx1"/>
            </a:solidFill>
            <a:miter lim="800000"/>
            <a:headEnd/>
            <a:tailEnd/>
          </a:ln>
        </p:spPr>
        <p:txBody>
          <a:bodyPr wrap="none" anchor="ctr"/>
          <a:lstStyle/>
          <a:p>
            <a:pPr algn="ctr"/>
            <a:r>
              <a:rPr lang="en-US" sz="1800"/>
              <a:t>PUREX</a:t>
            </a:r>
          </a:p>
        </p:txBody>
      </p:sp>
      <p:sp>
        <p:nvSpPr>
          <p:cNvPr id="60430" name="Rectangle 14"/>
          <p:cNvSpPr>
            <a:spLocks noChangeArrowheads="1"/>
          </p:cNvSpPr>
          <p:nvPr/>
        </p:nvSpPr>
        <p:spPr bwMode="auto">
          <a:xfrm>
            <a:off x="7086600" y="1066800"/>
            <a:ext cx="668338" cy="341313"/>
          </a:xfrm>
          <a:prstGeom prst="rect">
            <a:avLst/>
          </a:prstGeom>
          <a:solidFill>
            <a:srgbClr val="CCFFFF"/>
          </a:solidFill>
          <a:ln w="9525" algn="ctr">
            <a:solidFill>
              <a:schemeClr val="tx1"/>
            </a:solidFill>
            <a:miter lim="800000"/>
            <a:headEnd/>
            <a:tailEnd/>
          </a:ln>
        </p:spPr>
        <p:txBody>
          <a:bodyPr wrap="none" anchor="ctr"/>
          <a:lstStyle/>
          <a:p>
            <a:pPr algn="ctr"/>
            <a:r>
              <a:rPr lang="en-US" sz="1800"/>
              <a:t>Pu</a:t>
            </a:r>
          </a:p>
        </p:txBody>
      </p:sp>
      <p:sp>
        <p:nvSpPr>
          <p:cNvPr id="60431" name="Rectangle 15"/>
          <p:cNvSpPr>
            <a:spLocks noChangeArrowheads="1"/>
          </p:cNvSpPr>
          <p:nvPr/>
        </p:nvSpPr>
        <p:spPr bwMode="auto">
          <a:xfrm>
            <a:off x="7010400" y="20574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 MA</a:t>
            </a:r>
          </a:p>
        </p:txBody>
      </p:sp>
      <p:sp>
        <p:nvSpPr>
          <p:cNvPr id="60432" name="Rectangle 16"/>
          <p:cNvSpPr>
            <a:spLocks noChangeArrowheads="1"/>
          </p:cNvSpPr>
          <p:nvPr/>
        </p:nvSpPr>
        <p:spPr bwMode="auto">
          <a:xfrm>
            <a:off x="7086600" y="15240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33" name="Text Box 17"/>
          <p:cNvSpPr txBox="1">
            <a:spLocks noChangeArrowheads="1"/>
          </p:cNvSpPr>
          <p:nvPr/>
        </p:nvSpPr>
        <p:spPr bwMode="auto">
          <a:xfrm>
            <a:off x="6156325" y="1103313"/>
            <a:ext cx="704850" cy="366712"/>
          </a:xfrm>
          <a:prstGeom prst="rect">
            <a:avLst/>
          </a:prstGeom>
          <a:noFill/>
          <a:ln w="9525" algn="ctr">
            <a:noFill/>
            <a:miter lim="800000"/>
            <a:headEnd/>
            <a:tailEnd/>
          </a:ln>
        </p:spPr>
        <p:txBody>
          <a:bodyPr wrap="none">
            <a:spAutoFit/>
          </a:bodyPr>
          <a:lstStyle/>
          <a:p>
            <a:r>
              <a:rPr lang="en-US" sz="1800"/>
              <a:t>Feed</a:t>
            </a:r>
          </a:p>
        </p:txBody>
      </p:sp>
      <p:sp>
        <p:nvSpPr>
          <p:cNvPr id="60434" name="Text Box 18"/>
          <p:cNvSpPr txBox="1">
            <a:spLocks noChangeArrowheads="1"/>
          </p:cNvSpPr>
          <p:nvPr/>
        </p:nvSpPr>
        <p:spPr bwMode="auto">
          <a:xfrm>
            <a:off x="6096000" y="1828800"/>
            <a:ext cx="1009650" cy="366713"/>
          </a:xfrm>
          <a:prstGeom prst="rect">
            <a:avLst/>
          </a:prstGeom>
          <a:noFill/>
          <a:ln w="9525" algn="ctr">
            <a:noFill/>
            <a:miter lim="800000"/>
            <a:headEnd/>
            <a:tailEnd/>
          </a:ln>
        </p:spPr>
        <p:txBody>
          <a:bodyPr wrap="none">
            <a:spAutoFit/>
          </a:bodyPr>
          <a:lstStyle/>
          <a:p>
            <a:r>
              <a:rPr lang="en-US" sz="1800"/>
              <a:t>Process</a:t>
            </a:r>
          </a:p>
        </p:txBody>
      </p:sp>
      <p:sp>
        <p:nvSpPr>
          <p:cNvPr id="60435" name="Text Box 19"/>
          <p:cNvSpPr txBox="1">
            <a:spLocks noChangeArrowheads="1"/>
          </p:cNvSpPr>
          <p:nvPr/>
        </p:nvSpPr>
        <p:spPr bwMode="auto">
          <a:xfrm>
            <a:off x="5943600" y="457200"/>
            <a:ext cx="1136650" cy="366713"/>
          </a:xfrm>
          <a:prstGeom prst="rect">
            <a:avLst/>
          </a:prstGeom>
          <a:noFill/>
          <a:ln w="9525" algn="ctr">
            <a:noFill/>
            <a:miter lim="800000"/>
            <a:headEnd/>
            <a:tailEnd/>
          </a:ln>
        </p:spPr>
        <p:txBody>
          <a:bodyPr wrap="none">
            <a:spAutoFit/>
          </a:bodyPr>
          <a:lstStyle/>
          <a:p>
            <a:r>
              <a:rPr lang="en-US" sz="1800" b="1" i="1">
                <a:solidFill>
                  <a:schemeClr val="accent2"/>
                </a:solidFill>
              </a:rPr>
              <a:t>LEGEND</a:t>
            </a:r>
          </a:p>
        </p:txBody>
      </p:sp>
      <p:sp>
        <p:nvSpPr>
          <p:cNvPr id="60436" name="Text Box 20"/>
          <p:cNvSpPr txBox="1">
            <a:spLocks noChangeArrowheads="1"/>
          </p:cNvSpPr>
          <p:nvPr/>
        </p:nvSpPr>
        <p:spPr bwMode="auto">
          <a:xfrm>
            <a:off x="7848600" y="1066800"/>
            <a:ext cx="1123950" cy="366713"/>
          </a:xfrm>
          <a:prstGeom prst="rect">
            <a:avLst/>
          </a:prstGeom>
          <a:noFill/>
          <a:ln w="9525" algn="ctr">
            <a:noFill/>
            <a:miter lim="800000"/>
            <a:headEnd/>
            <a:tailEnd/>
          </a:ln>
        </p:spPr>
        <p:txBody>
          <a:bodyPr wrap="none">
            <a:spAutoFit/>
          </a:bodyPr>
          <a:lstStyle/>
          <a:p>
            <a:r>
              <a:rPr lang="en-US" sz="1800"/>
              <a:t>Recycled</a:t>
            </a:r>
          </a:p>
        </p:txBody>
      </p:sp>
      <p:sp>
        <p:nvSpPr>
          <p:cNvPr id="60437" name="Text Box 21"/>
          <p:cNvSpPr txBox="1">
            <a:spLocks noChangeArrowheads="1"/>
          </p:cNvSpPr>
          <p:nvPr/>
        </p:nvSpPr>
        <p:spPr bwMode="auto">
          <a:xfrm>
            <a:off x="7848600" y="1524000"/>
            <a:ext cx="857250" cy="366713"/>
          </a:xfrm>
          <a:prstGeom prst="rect">
            <a:avLst/>
          </a:prstGeom>
          <a:noFill/>
          <a:ln w="9525" algn="ctr">
            <a:noFill/>
            <a:miter lim="800000"/>
            <a:headEnd/>
            <a:tailEnd/>
          </a:ln>
        </p:spPr>
        <p:txBody>
          <a:bodyPr wrap="none">
            <a:spAutoFit/>
          </a:bodyPr>
          <a:lstStyle/>
          <a:p>
            <a:r>
              <a:rPr lang="en-US" sz="1800"/>
              <a:t>Stored</a:t>
            </a:r>
          </a:p>
        </p:txBody>
      </p:sp>
      <p:sp>
        <p:nvSpPr>
          <p:cNvPr id="60438" name="Text Box 22"/>
          <p:cNvSpPr txBox="1">
            <a:spLocks noChangeArrowheads="1"/>
          </p:cNvSpPr>
          <p:nvPr/>
        </p:nvSpPr>
        <p:spPr bwMode="auto">
          <a:xfrm>
            <a:off x="7924800" y="1981200"/>
            <a:ext cx="1136650" cy="366713"/>
          </a:xfrm>
          <a:prstGeom prst="rect">
            <a:avLst/>
          </a:prstGeom>
          <a:noFill/>
          <a:ln w="9525" algn="ctr">
            <a:noFill/>
            <a:miter lim="800000"/>
            <a:headEnd/>
            <a:tailEnd/>
          </a:ln>
        </p:spPr>
        <p:txBody>
          <a:bodyPr wrap="none">
            <a:spAutoFit/>
          </a:bodyPr>
          <a:lstStyle/>
          <a:p>
            <a:r>
              <a:rPr lang="en-US" sz="1800"/>
              <a:t>Disposed</a:t>
            </a:r>
          </a:p>
        </p:txBody>
      </p:sp>
      <p:sp>
        <p:nvSpPr>
          <p:cNvPr id="60439" name="Rectangle 23"/>
          <p:cNvSpPr>
            <a:spLocks noChangeArrowheads="1"/>
          </p:cNvSpPr>
          <p:nvPr/>
        </p:nvSpPr>
        <p:spPr bwMode="auto">
          <a:xfrm>
            <a:off x="5105400" y="457200"/>
            <a:ext cx="3962400" cy="1981200"/>
          </a:xfrm>
          <a:prstGeom prst="rect">
            <a:avLst/>
          </a:prstGeom>
          <a:noFill/>
          <a:ln w="31750" algn="ctr">
            <a:solidFill>
              <a:srgbClr val="333399"/>
            </a:solidFill>
            <a:miter lim="800000"/>
            <a:headEnd/>
            <a:tailEnd/>
          </a:ln>
        </p:spPr>
        <p:txBody>
          <a:bodyPr wrap="none" anchor="ctr">
            <a:spAutoFit/>
          </a:bodyPr>
          <a:lstStyle/>
          <a:p>
            <a:endParaRPr lang="en-US"/>
          </a:p>
        </p:txBody>
      </p:sp>
      <p:sp>
        <p:nvSpPr>
          <p:cNvPr id="60440" name="Text Box 24"/>
          <p:cNvSpPr txBox="1">
            <a:spLocks noChangeArrowheads="1"/>
          </p:cNvSpPr>
          <p:nvPr/>
        </p:nvSpPr>
        <p:spPr bwMode="auto">
          <a:xfrm>
            <a:off x="7772400" y="457200"/>
            <a:ext cx="1225550" cy="641350"/>
          </a:xfrm>
          <a:prstGeom prst="rect">
            <a:avLst/>
          </a:prstGeom>
          <a:noFill/>
          <a:ln w="9525" algn="ctr">
            <a:noFill/>
            <a:miter lim="800000"/>
            <a:headEnd/>
            <a:tailEnd/>
          </a:ln>
        </p:spPr>
        <p:txBody>
          <a:bodyPr wrap="none">
            <a:spAutoFit/>
          </a:bodyPr>
          <a:lstStyle/>
          <a:p>
            <a:r>
              <a:rPr lang="en-US" sz="1800"/>
              <a:t>Products, </a:t>
            </a:r>
          </a:p>
          <a:p>
            <a:r>
              <a:rPr lang="en-US" sz="1800"/>
              <a:t>Generally:</a:t>
            </a:r>
          </a:p>
        </p:txBody>
      </p:sp>
      <p:sp>
        <p:nvSpPr>
          <p:cNvPr id="60441" name="Rectangle 25"/>
          <p:cNvSpPr>
            <a:spLocks noChangeArrowheads="1"/>
          </p:cNvSpPr>
          <p:nvPr/>
        </p:nvSpPr>
        <p:spPr bwMode="auto">
          <a:xfrm>
            <a:off x="457200" y="25908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42" name="Rectangle 26"/>
          <p:cNvSpPr>
            <a:spLocks noChangeArrowheads="1"/>
          </p:cNvSpPr>
          <p:nvPr/>
        </p:nvSpPr>
        <p:spPr bwMode="auto">
          <a:xfrm>
            <a:off x="1524000" y="2514600"/>
            <a:ext cx="820738" cy="569913"/>
          </a:xfrm>
          <a:prstGeom prst="rect">
            <a:avLst/>
          </a:prstGeom>
          <a:solidFill>
            <a:srgbClr val="CCFFCC"/>
          </a:solidFill>
          <a:ln w="9525" algn="ctr">
            <a:solidFill>
              <a:schemeClr val="tx1"/>
            </a:solidFill>
            <a:miter lim="800000"/>
            <a:headEnd/>
            <a:tailEnd/>
          </a:ln>
        </p:spPr>
        <p:txBody>
          <a:bodyPr wrap="none" anchor="ctr"/>
          <a:lstStyle/>
          <a:p>
            <a:pPr algn="ctr"/>
            <a:r>
              <a:rPr lang="en-US" sz="1800"/>
              <a:t>UREX</a:t>
            </a:r>
          </a:p>
        </p:txBody>
      </p:sp>
      <p:sp>
        <p:nvSpPr>
          <p:cNvPr id="60443" name="Line 27"/>
          <p:cNvSpPr>
            <a:spLocks noChangeShapeType="1"/>
          </p:cNvSpPr>
          <p:nvPr/>
        </p:nvSpPr>
        <p:spPr bwMode="auto">
          <a:xfrm>
            <a:off x="2362200" y="26670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44" name="Rectangle 28"/>
          <p:cNvSpPr>
            <a:spLocks noChangeArrowheads="1"/>
          </p:cNvSpPr>
          <p:nvPr/>
        </p:nvSpPr>
        <p:spPr bwMode="auto">
          <a:xfrm>
            <a:off x="2743200" y="2514600"/>
            <a:ext cx="668338" cy="341313"/>
          </a:xfrm>
          <a:prstGeom prst="rect">
            <a:avLst/>
          </a:prstGeom>
          <a:solidFill>
            <a:srgbClr val="CCFFFF"/>
          </a:solidFill>
          <a:ln w="9525" algn="ctr">
            <a:solidFill>
              <a:schemeClr val="tx1"/>
            </a:solidFill>
            <a:miter lim="800000"/>
            <a:headEnd/>
            <a:tailEnd/>
          </a:ln>
        </p:spPr>
        <p:txBody>
          <a:bodyPr wrap="none" anchor="ctr"/>
          <a:lstStyle/>
          <a:p>
            <a:pPr algn="ctr"/>
            <a:r>
              <a:rPr lang="en-US" sz="1800"/>
              <a:t>TRU</a:t>
            </a:r>
          </a:p>
        </p:txBody>
      </p:sp>
      <p:sp>
        <p:nvSpPr>
          <p:cNvPr id="60445" name="Line 29"/>
          <p:cNvSpPr>
            <a:spLocks noChangeShapeType="1"/>
          </p:cNvSpPr>
          <p:nvPr/>
        </p:nvSpPr>
        <p:spPr bwMode="auto">
          <a:xfrm>
            <a:off x="2362200" y="30480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46" name="Rectangle 30"/>
          <p:cNvSpPr>
            <a:spLocks noChangeArrowheads="1"/>
          </p:cNvSpPr>
          <p:nvPr/>
        </p:nvSpPr>
        <p:spPr bwMode="auto">
          <a:xfrm>
            <a:off x="2743200" y="28956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47" name="Rectangle 31"/>
          <p:cNvSpPr>
            <a:spLocks noChangeArrowheads="1"/>
          </p:cNvSpPr>
          <p:nvPr/>
        </p:nvSpPr>
        <p:spPr bwMode="auto">
          <a:xfrm>
            <a:off x="1600200" y="33528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a:t>
            </a:r>
          </a:p>
        </p:txBody>
      </p:sp>
      <p:sp>
        <p:nvSpPr>
          <p:cNvPr id="60448" name="Line 32"/>
          <p:cNvSpPr>
            <a:spLocks noChangeShapeType="1"/>
          </p:cNvSpPr>
          <p:nvPr/>
        </p:nvSpPr>
        <p:spPr bwMode="auto">
          <a:xfrm>
            <a:off x="1981200" y="30480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49" name="Line 33"/>
          <p:cNvSpPr>
            <a:spLocks noChangeShapeType="1"/>
          </p:cNvSpPr>
          <p:nvPr/>
        </p:nvSpPr>
        <p:spPr bwMode="auto">
          <a:xfrm>
            <a:off x="1143000" y="28194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50" name="Rectangle 34"/>
          <p:cNvSpPr>
            <a:spLocks noChangeArrowheads="1"/>
          </p:cNvSpPr>
          <p:nvPr/>
        </p:nvSpPr>
        <p:spPr bwMode="auto">
          <a:xfrm>
            <a:off x="457200" y="40386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51" name="Rectangle 35"/>
          <p:cNvSpPr>
            <a:spLocks noChangeArrowheads="1"/>
          </p:cNvSpPr>
          <p:nvPr/>
        </p:nvSpPr>
        <p:spPr bwMode="auto">
          <a:xfrm>
            <a:off x="1524000" y="3962400"/>
            <a:ext cx="820738" cy="569913"/>
          </a:xfrm>
          <a:prstGeom prst="rect">
            <a:avLst/>
          </a:prstGeom>
          <a:solidFill>
            <a:srgbClr val="CCFFCC"/>
          </a:solidFill>
          <a:ln w="9525" algn="ctr">
            <a:solidFill>
              <a:schemeClr val="tx1"/>
            </a:solidFill>
            <a:miter lim="800000"/>
            <a:headEnd/>
            <a:tailEnd/>
          </a:ln>
        </p:spPr>
        <p:txBody>
          <a:bodyPr wrap="none" anchor="ctr"/>
          <a:lstStyle/>
          <a:p>
            <a:pPr algn="ctr"/>
            <a:r>
              <a:rPr lang="en-US" sz="1800"/>
              <a:t>TRUEX</a:t>
            </a:r>
          </a:p>
        </p:txBody>
      </p:sp>
      <p:sp>
        <p:nvSpPr>
          <p:cNvPr id="60452" name="Line 36"/>
          <p:cNvSpPr>
            <a:spLocks noChangeShapeType="1"/>
          </p:cNvSpPr>
          <p:nvPr/>
        </p:nvSpPr>
        <p:spPr bwMode="auto">
          <a:xfrm>
            <a:off x="2362200" y="41148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53" name="Rectangle 37"/>
          <p:cNvSpPr>
            <a:spLocks noChangeArrowheads="1"/>
          </p:cNvSpPr>
          <p:nvPr/>
        </p:nvSpPr>
        <p:spPr bwMode="auto">
          <a:xfrm>
            <a:off x="2743200" y="3962400"/>
            <a:ext cx="668338" cy="341313"/>
          </a:xfrm>
          <a:prstGeom prst="rect">
            <a:avLst/>
          </a:prstGeom>
          <a:solidFill>
            <a:srgbClr val="CCFFFF"/>
          </a:solidFill>
          <a:ln w="9525" algn="ctr">
            <a:solidFill>
              <a:schemeClr val="tx1"/>
            </a:solidFill>
            <a:miter lim="800000"/>
            <a:headEnd/>
            <a:tailEnd/>
          </a:ln>
        </p:spPr>
        <p:txBody>
          <a:bodyPr wrap="none" anchor="ctr"/>
          <a:lstStyle/>
          <a:p>
            <a:pPr algn="ctr"/>
            <a:r>
              <a:rPr lang="en-US" sz="1800"/>
              <a:t>Pu</a:t>
            </a:r>
          </a:p>
        </p:txBody>
      </p:sp>
      <p:sp>
        <p:nvSpPr>
          <p:cNvPr id="60454" name="Line 38"/>
          <p:cNvSpPr>
            <a:spLocks noChangeShapeType="1"/>
          </p:cNvSpPr>
          <p:nvPr/>
        </p:nvSpPr>
        <p:spPr bwMode="auto">
          <a:xfrm>
            <a:off x="2362200" y="44958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55" name="Rectangle 39"/>
          <p:cNvSpPr>
            <a:spLocks noChangeArrowheads="1"/>
          </p:cNvSpPr>
          <p:nvPr/>
        </p:nvSpPr>
        <p:spPr bwMode="auto">
          <a:xfrm>
            <a:off x="2743200" y="43434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56" name="Rectangle 40"/>
          <p:cNvSpPr>
            <a:spLocks noChangeArrowheads="1"/>
          </p:cNvSpPr>
          <p:nvPr/>
        </p:nvSpPr>
        <p:spPr bwMode="auto">
          <a:xfrm>
            <a:off x="1905000" y="48006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 Np</a:t>
            </a:r>
          </a:p>
        </p:txBody>
      </p:sp>
      <p:sp>
        <p:nvSpPr>
          <p:cNvPr id="60457" name="Line 41"/>
          <p:cNvSpPr>
            <a:spLocks noChangeShapeType="1"/>
          </p:cNvSpPr>
          <p:nvPr/>
        </p:nvSpPr>
        <p:spPr bwMode="auto">
          <a:xfrm>
            <a:off x="2286000" y="44958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58" name="Line 42"/>
          <p:cNvSpPr>
            <a:spLocks noChangeShapeType="1"/>
          </p:cNvSpPr>
          <p:nvPr/>
        </p:nvSpPr>
        <p:spPr bwMode="auto">
          <a:xfrm>
            <a:off x="1143000" y="42672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59" name="Rectangle 43"/>
          <p:cNvSpPr>
            <a:spLocks noChangeArrowheads="1"/>
          </p:cNvSpPr>
          <p:nvPr/>
        </p:nvSpPr>
        <p:spPr bwMode="auto">
          <a:xfrm>
            <a:off x="1143000" y="4800600"/>
            <a:ext cx="744538" cy="304800"/>
          </a:xfrm>
          <a:prstGeom prst="rect">
            <a:avLst/>
          </a:prstGeom>
          <a:solidFill>
            <a:srgbClr val="FFFF99"/>
          </a:solidFill>
          <a:ln w="9525" algn="ctr">
            <a:solidFill>
              <a:schemeClr val="tx1"/>
            </a:solidFill>
            <a:miter lim="800000"/>
            <a:headEnd/>
            <a:tailEnd/>
          </a:ln>
        </p:spPr>
        <p:txBody>
          <a:bodyPr wrap="none" anchor="ctr"/>
          <a:lstStyle/>
          <a:p>
            <a:pPr algn="ctr"/>
            <a:r>
              <a:rPr lang="en-US" sz="1800"/>
              <a:t>Am, Cm</a:t>
            </a:r>
          </a:p>
        </p:txBody>
      </p:sp>
      <p:sp>
        <p:nvSpPr>
          <p:cNvPr id="60460" name="Line 44"/>
          <p:cNvSpPr>
            <a:spLocks noChangeShapeType="1"/>
          </p:cNvSpPr>
          <p:nvPr/>
        </p:nvSpPr>
        <p:spPr bwMode="auto">
          <a:xfrm>
            <a:off x="1524000" y="44958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61" name="Rectangle 45"/>
          <p:cNvSpPr>
            <a:spLocks noChangeArrowheads="1"/>
          </p:cNvSpPr>
          <p:nvPr/>
        </p:nvSpPr>
        <p:spPr bwMode="auto">
          <a:xfrm>
            <a:off x="457200" y="54102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62" name="Rectangle 46"/>
          <p:cNvSpPr>
            <a:spLocks noChangeArrowheads="1"/>
          </p:cNvSpPr>
          <p:nvPr/>
        </p:nvSpPr>
        <p:spPr bwMode="auto">
          <a:xfrm>
            <a:off x="1524000" y="5334000"/>
            <a:ext cx="820738" cy="569913"/>
          </a:xfrm>
          <a:prstGeom prst="rect">
            <a:avLst/>
          </a:prstGeom>
          <a:solidFill>
            <a:srgbClr val="CCFFCC"/>
          </a:solidFill>
          <a:ln w="9525" algn="ctr">
            <a:solidFill>
              <a:schemeClr val="tx1"/>
            </a:solidFill>
            <a:miter lim="800000"/>
            <a:headEnd/>
            <a:tailEnd/>
          </a:ln>
        </p:spPr>
        <p:txBody>
          <a:bodyPr wrap="none" anchor="ctr"/>
          <a:lstStyle/>
          <a:p>
            <a:pPr algn="ctr"/>
            <a:r>
              <a:rPr lang="en-US" sz="1800"/>
              <a:t>UREX+</a:t>
            </a:r>
          </a:p>
        </p:txBody>
      </p:sp>
      <p:sp>
        <p:nvSpPr>
          <p:cNvPr id="60463" name="Line 47"/>
          <p:cNvSpPr>
            <a:spLocks noChangeShapeType="1"/>
          </p:cNvSpPr>
          <p:nvPr/>
        </p:nvSpPr>
        <p:spPr bwMode="auto">
          <a:xfrm>
            <a:off x="2362200" y="54864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64" name="Rectangle 48"/>
          <p:cNvSpPr>
            <a:spLocks noChangeArrowheads="1"/>
          </p:cNvSpPr>
          <p:nvPr/>
        </p:nvSpPr>
        <p:spPr bwMode="auto">
          <a:xfrm>
            <a:off x="2743200" y="5334000"/>
            <a:ext cx="668338" cy="341313"/>
          </a:xfrm>
          <a:prstGeom prst="rect">
            <a:avLst/>
          </a:prstGeom>
          <a:solidFill>
            <a:srgbClr val="CCFFFF"/>
          </a:solidFill>
          <a:ln w="9525" algn="ctr">
            <a:solidFill>
              <a:schemeClr val="tx1"/>
            </a:solidFill>
            <a:miter lim="800000"/>
            <a:headEnd/>
            <a:tailEnd/>
          </a:ln>
        </p:spPr>
        <p:txBody>
          <a:bodyPr wrap="none" anchor="ctr"/>
          <a:lstStyle/>
          <a:p>
            <a:pPr algn="ctr"/>
            <a:r>
              <a:rPr lang="en-US" sz="1800"/>
              <a:t>Pu,Np</a:t>
            </a:r>
          </a:p>
        </p:txBody>
      </p:sp>
      <p:sp>
        <p:nvSpPr>
          <p:cNvPr id="60465" name="Line 49"/>
          <p:cNvSpPr>
            <a:spLocks noChangeShapeType="1"/>
          </p:cNvSpPr>
          <p:nvPr/>
        </p:nvSpPr>
        <p:spPr bwMode="auto">
          <a:xfrm>
            <a:off x="2362200" y="58674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66" name="Rectangle 50"/>
          <p:cNvSpPr>
            <a:spLocks noChangeArrowheads="1"/>
          </p:cNvSpPr>
          <p:nvPr/>
        </p:nvSpPr>
        <p:spPr bwMode="auto">
          <a:xfrm>
            <a:off x="2743200" y="57150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67" name="Rectangle 51"/>
          <p:cNvSpPr>
            <a:spLocks noChangeArrowheads="1"/>
          </p:cNvSpPr>
          <p:nvPr/>
        </p:nvSpPr>
        <p:spPr bwMode="auto">
          <a:xfrm>
            <a:off x="1143000" y="61722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a:t>
            </a:r>
          </a:p>
        </p:txBody>
      </p:sp>
      <p:sp>
        <p:nvSpPr>
          <p:cNvPr id="60468" name="Line 52"/>
          <p:cNvSpPr>
            <a:spLocks noChangeShapeType="1"/>
          </p:cNvSpPr>
          <p:nvPr/>
        </p:nvSpPr>
        <p:spPr bwMode="auto">
          <a:xfrm>
            <a:off x="1524000" y="58674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69" name="Line 53"/>
          <p:cNvSpPr>
            <a:spLocks noChangeShapeType="1"/>
          </p:cNvSpPr>
          <p:nvPr/>
        </p:nvSpPr>
        <p:spPr bwMode="auto">
          <a:xfrm>
            <a:off x="1143000" y="56388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70" name="Rectangle 54"/>
          <p:cNvSpPr>
            <a:spLocks noChangeArrowheads="1"/>
          </p:cNvSpPr>
          <p:nvPr/>
        </p:nvSpPr>
        <p:spPr bwMode="auto">
          <a:xfrm>
            <a:off x="1905000" y="6172200"/>
            <a:ext cx="744538" cy="304800"/>
          </a:xfrm>
          <a:prstGeom prst="rect">
            <a:avLst/>
          </a:prstGeom>
          <a:solidFill>
            <a:srgbClr val="FFFF99"/>
          </a:solidFill>
          <a:ln w="9525" algn="ctr">
            <a:solidFill>
              <a:schemeClr val="tx1"/>
            </a:solidFill>
            <a:miter lim="800000"/>
            <a:headEnd/>
            <a:tailEnd/>
          </a:ln>
        </p:spPr>
        <p:txBody>
          <a:bodyPr wrap="none" anchor="ctr"/>
          <a:lstStyle/>
          <a:p>
            <a:pPr algn="ctr"/>
            <a:r>
              <a:rPr lang="en-US" sz="1800"/>
              <a:t>Am, Cm</a:t>
            </a:r>
          </a:p>
        </p:txBody>
      </p:sp>
      <p:sp>
        <p:nvSpPr>
          <p:cNvPr id="60471" name="Line 55"/>
          <p:cNvSpPr>
            <a:spLocks noChangeShapeType="1"/>
          </p:cNvSpPr>
          <p:nvPr/>
        </p:nvSpPr>
        <p:spPr bwMode="auto">
          <a:xfrm>
            <a:off x="2286000" y="58674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72" name="Rectangle 56"/>
          <p:cNvSpPr>
            <a:spLocks noChangeArrowheads="1"/>
          </p:cNvSpPr>
          <p:nvPr/>
        </p:nvSpPr>
        <p:spPr bwMode="auto">
          <a:xfrm>
            <a:off x="5181600" y="26670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73" name="Rectangle 57"/>
          <p:cNvSpPr>
            <a:spLocks noChangeArrowheads="1"/>
          </p:cNvSpPr>
          <p:nvPr/>
        </p:nvSpPr>
        <p:spPr bwMode="auto">
          <a:xfrm>
            <a:off x="6172200" y="2590800"/>
            <a:ext cx="914400" cy="533400"/>
          </a:xfrm>
          <a:prstGeom prst="rect">
            <a:avLst/>
          </a:prstGeom>
          <a:solidFill>
            <a:srgbClr val="CCFFCC"/>
          </a:solidFill>
          <a:ln w="9525" algn="ctr">
            <a:solidFill>
              <a:schemeClr val="tx1"/>
            </a:solidFill>
            <a:miter lim="800000"/>
            <a:headEnd/>
            <a:tailEnd/>
          </a:ln>
        </p:spPr>
        <p:txBody>
          <a:bodyPr wrap="none" anchor="ctr"/>
          <a:lstStyle/>
          <a:p>
            <a:pPr algn="ctr"/>
            <a:r>
              <a:rPr lang="en-US" sz="1800"/>
              <a:t>UREX+2</a:t>
            </a:r>
          </a:p>
        </p:txBody>
      </p:sp>
      <p:sp>
        <p:nvSpPr>
          <p:cNvPr id="60474" name="Line 58"/>
          <p:cNvSpPr>
            <a:spLocks noChangeShapeType="1"/>
          </p:cNvSpPr>
          <p:nvPr/>
        </p:nvSpPr>
        <p:spPr bwMode="auto">
          <a:xfrm>
            <a:off x="7086600" y="27432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75" name="Rectangle 59"/>
          <p:cNvSpPr>
            <a:spLocks noChangeArrowheads="1"/>
          </p:cNvSpPr>
          <p:nvPr/>
        </p:nvSpPr>
        <p:spPr bwMode="auto">
          <a:xfrm>
            <a:off x="7467600" y="2590800"/>
            <a:ext cx="1066800" cy="381000"/>
          </a:xfrm>
          <a:prstGeom prst="rect">
            <a:avLst/>
          </a:prstGeom>
          <a:solidFill>
            <a:srgbClr val="CCFFFF"/>
          </a:solidFill>
          <a:ln w="9525" algn="ctr">
            <a:solidFill>
              <a:schemeClr val="tx1"/>
            </a:solidFill>
            <a:miter lim="800000"/>
            <a:headEnd/>
            <a:tailEnd/>
          </a:ln>
        </p:spPr>
        <p:txBody>
          <a:bodyPr wrap="none" anchor="ctr"/>
          <a:lstStyle/>
          <a:p>
            <a:pPr algn="ctr"/>
            <a:r>
              <a:rPr lang="en-US" sz="1800"/>
              <a:t>Pu,Np,Am</a:t>
            </a:r>
          </a:p>
        </p:txBody>
      </p:sp>
      <p:sp>
        <p:nvSpPr>
          <p:cNvPr id="60476" name="Line 60"/>
          <p:cNvSpPr>
            <a:spLocks noChangeShapeType="1"/>
          </p:cNvSpPr>
          <p:nvPr/>
        </p:nvSpPr>
        <p:spPr bwMode="auto">
          <a:xfrm>
            <a:off x="7086600" y="31242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77" name="Rectangle 61"/>
          <p:cNvSpPr>
            <a:spLocks noChangeArrowheads="1"/>
          </p:cNvSpPr>
          <p:nvPr/>
        </p:nvSpPr>
        <p:spPr bwMode="auto">
          <a:xfrm>
            <a:off x="7467600" y="29718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U</a:t>
            </a:r>
          </a:p>
        </p:txBody>
      </p:sp>
      <p:sp>
        <p:nvSpPr>
          <p:cNvPr id="60478" name="Rectangle 62"/>
          <p:cNvSpPr>
            <a:spLocks noChangeArrowheads="1"/>
          </p:cNvSpPr>
          <p:nvPr/>
        </p:nvSpPr>
        <p:spPr bwMode="auto">
          <a:xfrm>
            <a:off x="5867400" y="34290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a:t>
            </a:r>
          </a:p>
        </p:txBody>
      </p:sp>
      <p:sp>
        <p:nvSpPr>
          <p:cNvPr id="60479" name="Line 63"/>
          <p:cNvSpPr>
            <a:spLocks noChangeShapeType="1"/>
          </p:cNvSpPr>
          <p:nvPr/>
        </p:nvSpPr>
        <p:spPr bwMode="auto">
          <a:xfrm>
            <a:off x="6248400" y="31242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80" name="Line 64"/>
          <p:cNvSpPr>
            <a:spLocks noChangeShapeType="1"/>
          </p:cNvSpPr>
          <p:nvPr/>
        </p:nvSpPr>
        <p:spPr bwMode="auto">
          <a:xfrm>
            <a:off x="5867400" y="2895600"/>
            <a:ext cx="304800" cy="0"/>
          </a:xfrm>
          <a:prstGeom prst="line">
            <a:avLst/>
          </a:prstGeom>
          <a:noFill/>
          <a:ln w="9525">
            <a:solidFill>
              <a:schemeClr val="tx1"/>
            </a:solidFill>
            <a:round/>
            <a:headEnd/>
            <a:tailEnd type="triangle" w="med" len="med"/>
          </a:ln>
        </p:spPr>
        <p:txBody>
          <a:bodyPr>
            <a:spAutoFit/>
          </a:bodyPr>
          <a:lstStyle/>
          <a:p>
            <a:endParaRPr lang="en-US"/>
          </a:p>
        </p:txBody>
      </p:sp>
      <p:sp>
        <p:nvSpPr>
          <p:cNvPr id="60481" name="Rectangle 65"/>
          <p:cNvSpPr>
            <a:spLocks noChangeArrowheads="1"/>
          </p:cNvSpPr>
          <p:nvPr/>
        </p:nvSpPr>
        <p:spPr bwMode="auto">
          <a:xfrm>
            <a:off x="6629400" y="3429000"/>
            <a:ext cx="744538" cy="304800"/>
          </a:xfrm>
          <a:prstGeom prst="rect">
            <a:avLst/>
          </a:prstGeom>
          <a:solidFill>
            <a:srgbClr val="FFFF99"/>
          </a:solidFill>
          <a:ln w="9525" algn="ctr">
            <a:solidFill>
              <a:schemeClr val="tx1"/>
            </a:solidFill>
            <a:miter lim="800000"/>
            <a:headEnd/>
            <a:tailEnd/>
          </a:ln>
        </p:spPr>
        <p:txBody>
          <a:bodyPr wrap="none" anchor="ctr"/>
          <a:lstStyle/>
          <a:p>
            <a:pPr algn="ctr"/>
            <a:r>
              <a:rPr lang="en-US" sz="1800"/>
              <a:t>Cm</a:t>
            </a:r>
          </a:p>
        </p:txBody>
      </p:sp>
      <p:sp>
        <p:nvSpPr>
          <p:cNvPr id="60482" name="Line 66"/>
          <p:cNvSpPr>
            <a:spLocks noChangeShapeType="1"/>
          </p:cNvSpPr>
          <p:nvPr/>
        </p:nvSpPr>
        <p:spPr bwMode="auto">
          <a:xfrm>
            <a:off x="7010400" y="31242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83" name="Rectangle 67"/>
          <p:cNvSpPr>
            <a:spLocks noChangeArrowheads="1"/>
          </p:cNvSpPr>
          <p:nvPr/>
        </p:nvSpPr>
        <p:spPr bwMode="auto">
          <a:xfrm>
            <a:off x="5181600" y="4038600"/>
            <a:ext cx="668338" cy="417513"/>
          </a:xfrm>
          <a:prstGeom prst="rect">
            <a:avLst/>
          </a:prstGeom>
          <a:solidFill>
            <a:srgbClr val="FF99CC"/>
          </a:solidFill>
          <a:ln w="9525" algn="ctr">
            <a:solidFill>
              <a:schemeClr val="tx1"/>
            </a:solidFill>
            <a:miter lim="800000"/>
            <a:headEnd/>
            <a:tailEnd/>
          </a:ln>
        </p:spPr>
        <p:txBody>
          <a:bodyPr wrap="none" anchor="ctr"/>
          <a:lstStyle/>
          <a:p>
            <a:pPr algn="ctr"/>
            <a:r>
              <a:rPr lang="en-US" sz="1800"/>
              <a:t>SNF</a:t>
            </a:r>
          </a:p>
        </p:txBody>
      </p:sp>
      <p:sp>
        <p:nvSpPr>
          <p:cNvPr id="60484" name="Rectangle 68"/>
          <p:cNvSpPr>
            <a:spLocks noChangeArrowheads="1"/>
          </p:cNvSpPr>
          <p:nvPr/>
        </p:nvSpPr>
        <p:spPr bwMode="auto">
          <a:xfrm>
            <a:off x="6172200" y="3962400"/>
            <a:ext cx="914400" cy="533400"/>
          </a:xfrm>
          <a:prstGeom prst="rect">
            <a:avLst/>
          </a:prstGeom>
          <a:solidFill>
            <a:srgbClr val="CCFFCC"/>
          </a:solidFill>
          <a:ln w="9525" algn="ctr">
            <a:solidFill>
              <a:schemeClr val="tx1"/>
            </a:solidFill>
            <a:miter lim="800000"/>
            <a:headEnd/>
            <a:tailEnd/>
          </a:ln>
        </p:spPr>
        <p:txBody>
          <a:bodyPr wrap="none" anchor="ctr"/>
          <a:lstStyle/>
          <a:p>
            <a:pPr algn="ctr"/>
            <a:r>
              <a:rPr lang="en-US" sz="1800"/>
              <a:t>COEX</a:t>
            </a:r>
          </a:p>
        </p:txBody>
      </p:sp>
      <p:sp>
        <p:nvSpPr>
          <p:cNvPr id="60485" name="Line 69"/>
          <p:cNvSpPr>
            <a:spLocks noChangeShapeType="1"/>
          </p:cNvSpPr>
          <p:nvPr/>
        </p:nvSpPr>
        <p:spPr bwMode="auto">
          <a:xfrm>
            <a:off x="7086600" y="41148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86" name="Rectangle 70"/>
          <p:cNvSpPr>
            <a:spLocks noChangeArrowheads="1"/>
          </p:cNvSpPr>
          <p:nvPr/>
        </p:nvSpPr>
        <p:spPr bwMode="auto">
          <a:xfrm>
            <a:off x="7467600" y="3962400"/>
            <a:ext cx="1524000" cy="381000"/>
          </a:xfrm>
          <a:prstGeom prst="rect">
            <a:avLst/>
          </a:prstGeom>
          <a:solidFill>
            <a:srgbClr val="CCFFFF"/>
          </a:solidFill>
          <a:ln w="9525" algn="ctr">
            <a:solidFill>
              <a:schemeClr val="tx1"/>
            </a:solidFill>
            <a:miter lim="800000"/>
            <a:headEnd/>
            <a:tailEnd/>
          </a:ln>
        </p:spPr>
        <p:txBody>
          <a:bodyPr wrap="none" anchor="ctr"/>
          <a:lstStyle/>
          <a:p>
            <a:pPr algn="ctr"/>
            <a:r>
              <a:rPr lang="en-US" sz="1800"/>
              <a:t>Pu,1% of U</a:t>
            </a:r>
          </a:p>
        </p:txBody>
      </p:sp>
      <p:sp>
        <p:nvSpPr>
          <p:cNvPr id="60487" name="Line 71"/>
          <p:cNvSpPr>
            <a:spLocks noChangeShapeType="1"/>
          </p:cNvSpPr>
          <p:nvPr/>
        </p:nvSpPr>
        <p:spPr bwMode="auto">
          <a:xfrm>
            <a:off x="7086600" y="44958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88" name="Rectangle 72"/>
          <p:cNvSpPr>
            <a:spLocks noChangeArrowheads="1"/>
          </p:cNvSpPr>
          <p:nvPr/>
        </p:nvSpPr>
        <p:spPr bwMode="auto">
          <a:xfrm>
            <a:off x="7467600" y="4343400"/>
            <a:ext cx="1295400" cy="304800"/>
          </a:xfrm>
          <a:prstGeom prst="rect">
            <a:avLst/>
          </a:prstGeom>
          <a:solidFill>
            <a:srgbClr val="FFFF99"/>
          </a:solidFill>
          <a:ln w="9525" algn="ctr">
            <a:solidFill>
              <a:schemeClr val="tx1"/>
            </a:solidFill>
            <a:miter lim="800000"/>
            <a:headEnd/>
            <a:tailEnd/>
          </a:ln>
        </p:spPr>
        <p:txBody>
          <a:bodyPr wrap="none" anchor="ctr"/>
          <a:lstStyle/>
          <a:p>
            <a:pPr algn="ctr"/>
            <a:r>
              <a:rPr lang="en-US" sz="1800"/>
              <a:t>99% of U</a:t>
            </a:r>
          </a:p>
        </p:txBody>
      </p:sp>
      <p:sp>
        <p:nvSpPr>
          <p:cNvPr id="60489" name="Line 73"/>
          <p:cNvSpPr>
            <a:spLocks noChangeShapeType="1"/>
          </p:cNvSpPr>
          <p:nvPr/>
        </p:nvSpPr>
        <p:spPr bwMode="auto">
          <a:xfrm>
            <a:off x="5867400" y="4267200"/>
            <a:ext cx="304800" cy="0"/>
          </a:xfrm>
          <a:prstGeom prst="line">
            <a:avLst/>
          </a:prstGeom>
          <a:noFill/>
          <a:ln w="9525">
            <a:solidFill>
              <a:schemeClr val="tx1"/>
            </a:solidFill>
            <a:round/>
            <a:headEnd/>
            <a:tailEnd type="triangle" w="med" len="med"/>
          </a:ln>
        </p:spPr>
        <p:txBody>
          <a:bodyPr>
            <a:spAutoFit/>
          </a:bodyPr>
          <a:lstStyle/>
          <a:p>
            <a:endParaRPr lang="en-US"/>
          </a:p>
        </p:txBody>
      </p:sp>
      <p:sp>
        <p:nvSpPr>
          <p:cNvPr id="60490" name="Rectangle 74"/>
          <p:cNvSpPr>
            <a:spLocks noChangeArrowheads="1"/>
          </p:cNvSpPr>
          <p:nvPr/>
        </p:nvSpPr>
        <p:spPr bwMode="auto">
          <a:xfrm>
            <a:off x="6248400" y="4800600"/>
            <a:ext cx="744538" cy="304800"/>
          </a:xfrm>
          <a:prstGeom prst="rect">
            <a:avLst/>
          </a:prstGeom>
          <a:solidFill>
            <a:srgbClr val="CC99FF"/>
          </a:solidFill>
          <a:ln w="9525" algn="ctr">
            <a:solidFill>
              <a:schemeClr val="tx1"/>
            </a:solidFill>
            <a:miter lim="800000"/>
            <a:headEnd/>
            <a:tailEnd/>
          </a:ln>
        </p:spPr>
        <p:txBody>
          <a:bodyPr wrap="none" anchor="ctr"/>
          <a:lstStyle/>
          <a:p>
            <a:pPr algn="ctr"/>
            <a:r>
              <a:rPr lang="en-US" sz="1800"/>
              <a:t>FP, MA</a:t>
            </a:r>
          </a:p>
        </p:txBody>
      </p:sp>
      <p:sp>
        <p:nvSpPr>
          <p:cNvPr id="60491" name="Line 75"/>
          <p:cNvSpPr>
            <a:spLocks noChangeShapeType="1"/>
          </p:cNvSpPr>
          <p:nvPr/>
        </p:nvSpPr>
        <p:spPr bwMode="auto">
          <a:xfrm>
            <a:off x="6629400" y="44958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92" name="Rectangle 76"/>
          <p:cNvSpPr>
            <a:spLocks noChangeArrowheads="1"/>
          </p:cNvSpPr>
          <p:nvPr/>
        </p:nvSpPr>
        <p:spPr bwMode="auto">
          <a:xfrm>
            <a:off x="5105400" y="5410200"/>
            <a:ext cx="744538" cy="304800"/>
          </a:xfrm>
          <a:prstGeom prst="rect">
            <a:avLst/>
          </a:prstGeom>
          <a:solidFill>
            <a:srgbClr val="FF99CC"/>
          </a:solidFill>
          <a:ln w="9525" algn="ctr">
            <a:solidFill>
              <a:schemeClr val="tx1"/>
            </a:solidFill>
            <a:miter lim="800000"/>
            <a:headEnd/>
            <a:tailEnd/>
          </a:ln>
        </p:spPr>
        <p:txBody>
          <a:bodyPr wrap="none" anchor="ctr"/>
          <a:lstStyle/>
          <a:p>
            <a:pPr algn="ctr"/>
            <a:r>
              <a:rPr lang="en-US" sz="1800"/>
              <a:t>FP, MA</a:t>
            </a:r>
          </a:p>
        </p:txBody>
      </p:sp>
      <p:sp>
        <p:nvSpPr>
          <p:cNvPr id="60493" name="Rectangle 77"/>
          <p:cNvSpPr>
            <a:spLocks noChangeArrowheads="1"/>
          </p:cNvSpPr>
          <p:nvPr/>
        </p:nvSpPr>
        <p:spPr bwMode="auto">
          <a:xfrm>
            <a:off x="6172200" y="5257800"/>
            <a:ext cx="914400" cy="533400"/>
          </a:xfrm>
          <a:prstGeom prst="rect">
            <a:avLst/>
          </a:prstGeom>
          <a:solidFill>
            <a:srgbClr val="CCFFCC"/>
          </a:solidFill>
          <a:ln w="9525" algn="ctr">
            <a:solidFill>
              <a:schemeClr val="tx1"/>
            </a:solidFill>
            <a:miter lim="800000"/>
            <a:headEnd/>
            <a:tailEnd/>
          </a:ln>
        </p:spPr>
        <p:txBody>
          <a:bodyPr wrap="none" anchor="ctr"/>
          <a:lstStyle/>
          <a:p>
            <a:pPr algn="ctr"/>
            <a:r>
              <a:rPr lang="en-US" sz="1800"/>
              <a:t>UNEX</a:t>
            </a:r>
          </a:p>
        </p:txBody>
      </p:sp>
      <p:sp>
        <p:nvSpPr>
          <p:cNvPr id="60494" name="Line 78"/>
          <p:cNvSpPr>
            <a:spLocks noChangeShapeType="1"/>
          </p:cNvSpPr>
          <p:nvPr/>
        </p:nvSpPr>
        <p:spPr bwMode="auto">
          <a:xfrm>
            <a:off x="7086600" y="57150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95" name="Line 79"/>
          <p:cNvSpPr>
            <a:spLocks noChangeShapeType="1"/>
          </p:cNvSpPr>
          <p:nvPr/>
        </p:nvSpPr>
        <p:spPr bwMode="auto">
          <a:xfrm>
            <a:off x="5867400" y="5562600"/>
            <a:ext cx="304800" cy="0"/>
          </a:xfrm>
          <a:prstGeom prst="line">
            <a:avLst/>
          </a:prstGeom>
          <a:noFill/>
          <a:ln w="9525">
            <a:solidFill>
              <a:schemeClr val="tx1"/>
            </a:solidFill>
            <a:round/>
            <a:headEnd/>
            <a:tailEnd type="triangle" w="med" len="med"/>
          </a:ln>
        </p:spPr>
        <p:txBody>
          <a:bodyPr>
            <a:spAutoFit/>
          </a:bodyPr>
          <a:lstStyle/>
          <a:p>
            <a:endParaRPr lang="en-US"/>
          </a:p>
        </p:txBody>
      </p:sp>
      <p:sp>
        <p:nvSpPr>
          <p:cNvPr id="60496" name="Rectangle 80"/>
          <p:cNvSpPr>
            <a:spLocks noChangeArrowheads="1"/>
          </p:cNvSpPr>
          <p:nvPr/>
        </p:nvSpPr>
        <p:spPr bwMode="auto">
          <a:xfrm>
            <a:off x="6096000" y="6096000"/>
            <a:ext cx="1066800" cy="381000"/>
          </a:xfrm>
          <a:prstGeom prst="rect">
            <a:avLst/>
          </a:prstGeom>
          <a:solidFill>
            <a:srgbClr val="CC99FF"/>
          </a:solidFill>
          <a:ln w="9525" algn="ctr">
            <a:solidFill>
              <a:schemeClr val="tx1"/>
            </a:solidFill>
            <a:miter lim="800000"/>
            <a:headEnd/>
            <a:tailEnd/>
          </a:ln>
        </p:spPr>
        <p:txBody>
          <a:bodyPr wrap="none" anchor="ctr"/>
          <a:lstStyle/>
          <a:p>
            <a:pPr algn="ctr"/>
            <a:r>
              <a:rPr lang="en-US" sz="1800"/>
              <a:t>Rest of FP</a:t>
            </a:r>
          </a:p>
        </p:txBody>
      </p:sp>
      <p:sp>
        <p:nvSpPr>
          <p:cNvPr id="60497" name="Line 81"/>
          <p:cNvSpPr>
            <a:spLocks noChangeShapeType="1"/>
          </p:cNvSpPr>
          <p:nvPr/>
        </p:nvSpPr>
        <p:spPr bwMode="auto">
          <a:xfrm>
            <a:off x="6629400" y="5791200"/>
            <a:ext cx="0" cy="304800"/>
          </a:xfrm>
          <a:prstGeom prst="line">
            <a:avLst/>
          </a:prstGeom>
          <a:noFill/>
          <a:ln w="9525">
            <a:solidFill>
              <a:schemeClr val="tx1"/>
            </a:solidFill>
            <a:round/>
            <a:headEnd/>
            <a:tailEnd type="triangle" w="med" len="med"/>
          </a:ln>
        </p:spPr>
        <p:txBody>
          <a:bodyPr>
            <a:spAutoFit/>
          </a:bodyPr>
          <a:lstStyle/>
          <a:p>
            <a:endParaRPr lang="en-US"/>
          </a:p>
        </p:txBody>
      </p:sp>
      <p:sp>
        <p:nvSpPr>
          <p:cNvPr id="60498" name="Line 82"/>
          <p:cNvSpPr>
            <a:spLocks noChangeShapeType="1"/>
          </p:cNvSpPr>
          <p:nvPr/>
        </p:nvSpPr>
        <p:spPr bwMode="auto">
          <a:xfrm>
            <a:off x="7086600" y="5334000"/>
            <a:ext cx="381000" cy="0"/>
          </a:xfrm>
          <a:prstGeom prst="line">
            <a:avLst/>
          </a:prstGeom>
          <a:noFill/>
          <a:ln w="9525">
            <a:solidFill>
              <a:schemeClr val="tx1"/>
            </a:solidFill>
            <a:round/>
            <a:headEnd/>
            <a:tailEnd type="triangle" w="med" len="med"/>
          </a:ln>
        </p:spPr>
        <p:txBody>
          <a:bodyPr>
            <a:spAutoFit/>
          </a:bodyPr>
          <a:lstStyle/>
          <a:p>
            <a:endParaRPr lang="en-US"/>
          </a:p>
        </p:txBody>
      </p:sp>
      <p:sp>
        <p:nvSpPr>
          <p:cNvPr id="60499" name="Rectangle 83"/>
          <p:cNvSpPr>
            <a:spLocks noChangeArrowheads="1"/>
          </p:cNvSpPr>
          <p:nvPr/>
        </p:nvSpPr>
        <p:spPr bwMode="auto">
          <a:xfrm>
            <a:off x="7467600" y="51816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MA</a:t>
            </a:r>
          </a:p>
        </p:txBody>
      </p:sp>
      <p:sp>
        <p:nvSpPr>
          <p:cNvPr id="60500" name="Rectangle 84"/>
          <p:cNvSpPr>
            <a:spLocks noChangeArrowheads="1"/>
          </p:cNvSpPr>
          <p:nvPr/>
        </p:nvSpPr>
        <p:spPr bwMode="auto">
          <a:xfrm>
            <a:off x="7467600" y="5562600"/>
            <a:ext cx="668338" cy="341313"/>
          </a:xfrm>
          <a:prstGeom prst="rect">
            <a:avLst/>
          </a:prstGeom>
          <a:solidFill>
            <a:srgbClr val="FFFF99"/>
          </a:solidFill>
          <a:ln w="9525" algn="ctr">
            <a:solidFill>
              <a:schemeClr val="tx1"/>
            </a:solidFill>
            <a:miter lim="800000"/>
            <a:headEnd/>
            <a:tailEnd/>
          </a:ln>
        </p:spPr>
        <p:txBody>
          <a:bodyPr wrap="none" anchor="ctr"/>
          <a:lstStyle/>
          <a:p>
            <a:pPr algn="ctr"/>
            <a:r>
              <a:rPr lang="en-US" sz="1800"/>
              <a:t>Cs,Sr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cstate="print"/>
          <a:srcRect/>
          <a:stretch>
            <a:fillRect/>
          </a:stretch>
        </p:blipFill>
        <p:spPr bwMode="auto">
          <a:xfrm>
            <a:off x="0" y="41275"/>
            <a:ext cx="9144000" cy="6780213"/>
          </a:xfrm>
          <a:prstGeom prst="rect">
            <a:avLst/>
          </a:prstGeom>
          <a:noFill/>
          <a:ln w="9525" algn="ctr">
            <a:noFill/>
            <a:miter lim="800000"/>
            <a:headEnd/>
            <a:tailEnd/>
          </a:ln>
        </p:spPr>
      </p:pic>
      <p:sp>
        <p:nvSpPr>
          <p:cNvPr id="62467" name="Oval 3"/>
          <p:cNvSpPr>
            <a:spLocks noChangeArrowheads="1"/>
          </p:cNvSpPr>
          <p:nvPr/>
        </p:nvSpPr>
        <p:spPr bwMode="auto">
          <a:xfrm>
            <a:off x="1143000" y="5105400"/>
            <a:ext cx="3429000" cy="1143000"/>
          </a:xfrm>
          <a:prstGeom prst="ellipse">
            <a:avLst/>
          </a:prstGeom>
          <a:noFill/>
          <a:ln w="38100" algn="ctr">
            <a:solidFill>
              <a:srgbClr val="99CCFF"/>
            </a:solidFill>
            <a:round/>
            <a:headEnd/>
            <a:tailEnd/>
          </a:ln>
        </p:spPr>
        <p:txBody>
          <a:bodyPr anchor="ctr">
            <a:spAutoFit/>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0"/>
            <a:ext cx="8229600" cy="1143000"/>
          </a:xfrm>
        </p:spPr>
        <p:txBody>
          <a:bodyPr/>
          <a:lstStyle/>
          <a:p>
            <a:pPr eaLnBrk="1" hangingPunct="1"/>
            <a:r>
              <a:rPr lang="en-US"/>
              <a:t>Sensitivity to Fuel Price</a:t>
            </a:r>
          </a:p>
        </p:txBody>
      </p:sp>
      <p:pic>
        <p:nvPicPr>
          <p:cNvPr id="77827" name="Picture 3" descr="finfuelcost"/>
          <p:cNvPicPr>
            <a:picLocks noChangeAspect="1" noChangeArrowheads="1"/>
          </p:cNvPicPr>
          <p:nvPr/>
        </p:nvPicPr>
        <p:blipFill>
          <a:blip r:embed="rId3" cstate="print"/>
          <a:srcRect/>
          <a:stretch>
            <a:fillRect/>
          </a:stretch>
        </p:blipFill>
        <p:spPr bwMode="auto">
          <a:xfrm>
            <a:off x="1447800" y="2743200"/>
            <a:ext cx="6096000" cy="4006850"/>
          </a:xfrm>
          <a:prstGeom prst="rect">
            <a:avLst/>
          </a:prstGeom>
          <a:noFill/>
          <a:ln w="9525">
            <a:noFill/>
            <a:miter lim="800000"/>
            <a:headEnd/>
            <a:tailEnd/>
          </a:ln>
        </p:spPr>
      </p:pic>
      <p:sp>
        <p:nvSpPr>
          <p:cNvPr id="77828" name="Text Box 4"/>
          <p:cNvSpPr txBox="1">
            <a:spLocks noChangeArrowheads="1"/>
          </p:cNvSpPr>
          <p:nvPr/>
        </p:nvSpPr>
        <p:spPr bwMode="auto">
          <a:xfrm>
            <a:off x="457200" y="990600"/>
            <a:ext cx="8397875" cy="1739900"/>
          </a:xfrm>
          <a:prstGeom prst="rect">
            <a:avLst/>
          </a:prstGeom>
          <a:noFill/>
          <a:ln w="9525" algn="ctr">
            <a:noFill/>
            <a:miter lim="800000"/>
            <a:headEnd/>
            <a:tailEnd/>
          </a:ln>
        </p:spPr>
        <p:txBody>
          <a:bodyPr>
            <a:spAutoFit/>
          </a:bodyPr>
          <a:lstStyle/>
          <a:p>
            <a:r>
              <a:rPr lang="en-US" sz="1800"/>
              <a:t>It’s well known that the cost of nuclear electricity is not strongly dependent on the cost of uranium.  The figure below, which I found on the Uranium Institute website, shows this clearly:</a:t>
            </a:r>
          </a:p>
          <a:p>
            <a:r>
              <a:rPr lang="en-US" sz="1800"/>
              <a:t>If fuel (coal, natural gas, uranium) costs were to increase by 50%, the cost of generating nuclear electricity would increase by only ~2% whereas the cost of gas-generated electricity would increase by ~35%.</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76200"/>
            <a:ext cx="8229600" cy="1143000"/>
          </a:xfrm>
        </p:spPr>
        <p:txBody>
          <a:bodyPr/>
          <a:lstStyle/>
          <a:p>
            <a:pPr eaLnBrk="1" hangingPunct="1"/>
            <a:r>
              <a:rPr lang="en-US"/>
              <a:t>Alternative Fuel Cycles</a:t>
            </a:r>
          </a:p>
        </p:txBody>
      </p:sp>
      <p:pic>
        <p:nvPicPr>
          <p:cNvPr id="5123" name="Picture 4" descr="Diagram describing the carbon dioxide cycle for ethanol fuels"/>
          <p:cNvPicPr>
            <a:picLocks noChangeAspect="1" noChangeArrowheads="1"/>
          </p:cNvPicPr>
          <p:nvPr/>
        </p:nvPicPr>
        <p:blipFill>
          <a:blip r:embed="rId3" cstate="print"/>
          <a:srcRect/>
          <a:stretch>
            <a:fillRect/>
          </a:stretch>
        </p:blipFill>
        <p:spPr bwMode="auto">
          <a:xfrm>
            <a:off x="2209800" y="2133600"/>
            <a:ext cx="4057650" cy="3203575"/>
          </a:xfrm>
          <a:prstGeom prst="rect">
            <a:avLst/>
          </a:prstGeom>
          <a:noFill/>
          <a:ln w="9525">
            <a:noFill/>
            <a:miter lim="800000"/>
            <a:headEnd/>
            <a:tailEnd/>
          </a:ln>
        </p:spPr>
      </p:pic>
      <p:sp>
        <p:nvSpPr>
          <p:cNvPr id="5124" name="Text Box 5"/>
          <p:cNvSpPr txBox="1">
            <a:spLocks noChangeArrowheads="1"/>
          </p:cNvSpPr>
          <p:nvPr/>
        </p:nvSpPr>
        <p:spPr bwMode="auto">
          <a:xfrm>
            <a:off x="381000" y="1206500"/>
            <a:ext cx="8686800" cy="762000"/>
          </a:xfrm>
          <a:prstGeom prst="rect">
            <a:avLst/>
          </a:prstGeom>
          <a:noFill/>
          <a:ln w="9525" algn="ctr">
            <a:noFill/>
            <a:miter lim="800000"/>
            <a:headEnd/>
            <a:tailEnd/>
          </a:ln>
        </p:spPr>
        <p:txBody>
          <a:bodyPr>
            <a:spAutoFit/>
          </a:bodyPr>
          <a:lstStyle/>
          <a:p>
            <a:r>
              <a:rPr lang="en-US"/>
              <a:t>Of course, the petroleum cycle is not the only choice for automobiles.  The cartoon below depicts the corn-ethanol fuel cycle.</a:t>
            </a:r>
          </a:p>
        </p:txBody>
      </p:sp>
      <p:sp>
        <p:nvSpPr>
          <p:cNvPr id="5125" name="Text Box 6"/>
          <p:cNvSpPr txBox="1">
            <a:spLocks noChangeArrowheads="1"/>
          </p:cNvSpPr>
          <p:nvPr/>
        </p:nvSpPr>
        <p:spPr bwMode="auto">
          <a:xfrm>
            <a:off x="381000" y="5486400"/>
            <a:ext cx="8397875" cy="762000"/>
          </a:xfrm>
          <a:prstGeom prst="rect">
            <a:avLst/>
          </a:prstGeom>
          <a:noFill/>
          <a:ln w="9525" algn="ctr">
            <a:noFill/>
            <a:miter lim="800000"/>
            <a:headEnd/>
            <a:tailEnd/>
          </a:ln>
        </p:spPr>
        <p:txBody>
          <a:bodyPr>
            <a:spAutoFit/>
          </a:bodyPr>
          <a:lstStyle/>
          <a:p>
            <a:r>
              <a:rPr lang="en-US"/>
              <a:t>There is an ongoing debate: </a:t>
            </a:r>
            <a:r>
              <a:rPr lang="en-US" i="1">
                <a:solidFill>
                  <a:srgbClr val="003399"/>
                </a:solidFill>
              </a:rPr>
              <a:t>does the corn-ethanol fuel cycle reduce or increase greenhouse gas emissions?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76200"/>
            <a:ext cx="8229600" cy="1143000"/>
          </a:xfrm>
        </p:spPr>
        <p:txBody>
          <a:bodyPr/>
          <a:lstStyle/>
          <a:p>
            <a:pPr eaLnBrk="1" hangingPunct="1"/>
            <a:r>
              <a:rPr lang="en-US"/>
              <a:t>Fuel Cycle Waste Products</a:t>
            </a:r>
          </a:p>
        </p:txBody>
      </p:sp>
      <p:sp>
        <p:nvSpPr>
          <p:cNvPr id="6147" name="Text Box 4"/>
          <p:cNvSpPr txBox="1">
            <a:spLocks noChangeArrowheads="1"/>
          </p:cNvSpPr>
          <p:nvPr/>
        </p:nvSpPr>
        <p:spPr bwMode="auto">
          <a:xfrm>
            <a:off x="152400" y="1066800"/>
            <a:ext cx="8915400" cy="427038"/>
          </a:xfrm>
          <a:prstGeom prst="rect">
            <a:avLst/>
          </a:prstGeom>
          <a:noFill/>
          <a:ln w="9525" algn="ctr">
            <a:noFill/>
            <a:miter lim="800000"/>
            <a:headEnd/>
            <a:tailEnd/>
          </a:ln>
        </p:spPr>
        <p:txBody>
          <a:bodyPr>
            <a:spAutoFit/>
          </a:bodyPr>
          <a:lstStyle/>
          <a:p>
            <a:r>
              <a:rPr lang="en-US"/>
              <a:t>The two figures below illustrate the differing viewpoints on the subject.</a:t>
            </a:r>
          </a:p>
        </p:txBody>
      </p:sp>
      <p:sp>
        <p:nvSpPr>
          <p:cNvPr id="6148" name="Text Box 6"/>
          <p:cNvSpPr txBox="1">
            <a:spLocks noChangeArrowheads="1"/>
          </p:cNvSpPr>
          <p:nvPr/>
        </p:nvSpPr>
        <p:spPr bwMode="auto">
          <a:xfrm>
            <a:off x="4800600" y="4343400"/>
            <a:ext cx="3825875" cy="730250"/>
          </a:xfrm>
          <a:prstGeom prst="rect">
            <a:avLst/>
          </a:prstGeom>
          <a:noFill/>
          <a:ln w="9525" algn="ctr">
            <a:noFill/>
            <a:miter lim="800000"/>
            <a:headEnd/>
            <a:tailEnd/>
          </a:ln>
        </p:spPr>
        <p:txBody>
          <a:bodyPr>
            <a:spAutoFit/>
          </a:bodyPr>
          <a:lstStyle/>
          <a:p>
            <a:r>
              <a:rPr lang="en-US" sz="1400"/>
              <a:t>Source: T. Patzek, UC-Berkeley, “Thermodynamics of the Corn-Ethanol Biofuel Cycle”</a:t>
            </a:r>
          </a:p>
        </p:txBody>
      </p:sp>
      <p:sp>
        <p:nvSpPr>
          <p:cNvPr id="6149" name="Text Box 8"/>
          <p:cNvSpPr txBox="1">
            <a:spLocks noChangeArrowheads="1"/>
          </p:cNvSpPr>
          <p:nvPr/>
        </p:nvSpPr>
        <p:spPr bwMode="auto">
          <a:xfrm>
            <a:off x="685800" y="4495800"/>
            <a:ext cx="3825875" cy="517525"/>
          </a:xfrm>
          <a:prstGeom prst="rect">
            <a:avLst/>
          </a:prstGeom>
          <a:noFill/>
          <a:ln w="9525" algn="ctr">
            <a:noFill/>
            <a:miter lim="800000"/>
            <a:headEnd/>
            <a:tailEnd/>
          </a:ln>
        </p:spPr>
        <p:txBody>
          <a:bodyPr>
            <a:spAutoFit/>
          </a:bodyPr>
          <a:lstStyle/>
          <a:p>
            <a:r>
              <a:rPr lang="en-US" sz="1400"/>
              <a:t>Source: Dept. of Energy, National Renewable Energy Laboratory Brochure</a:t>
            </a:r>
          </a:p>
        </p:txBody>
      </p:sp>
      <p:grpSp>
        <p:nvGrpSpPr>
          <p:cNvPr id="6150" name="Group 11"/>
          <p:cNvGrpSpPr>
            <a:grpSpLocks/>
          </p:cNvGrpSpPr>
          <p:nvPr/>
        </p:nvGrpSpPr>
        <p:grpSpPr bwMode="auto">
          <a:xfrm>
            <a:off x="914400" y="1447800"/>
            <a:ext cx="7748588" cy="2971800"/>
            <a:chOff x="480" y="1248"/>
            <a:chExt cx="4977" cy="2016"/>
          </a:xfrm>
        </p:grpSpPr>
        <p:pic>
          <p:nvPicPr>
            <p:cNvPr id="6152" name="Picture 5"/>
            <p:cNvPicPr>
              <a:picLocks noChangeAspect="1" noChangeArrowheads="1"/>
            </p:cNvPicPr>
            <p:nvPr/>
          </p:nvPicPr>
          <p:blipFill>
            <a:blip r:embed="rId3" cstate="print"/>
            <a:srcRect/>
            <a:stretch>
              <a:fillRect/>
            </a:stretch>
          </p:blipFill>
          <p:spPr bwMode="auto">
            <a:xfrm>
              <a:off x="2544" y="1248"/>
              <a:ext cx="2913" cy="1968"/>
            </a:xfrm>
            <a:prstGeom prst="rect">
              <a:avLst/>
            </a:prstGeom>
            <a:noFill/>
            <a:ln w="9525" algn="ctr">
              <a:noFill/>
              <a:miter lim="800000"/>
              <a:headEnd/>
              <a:tailEnd/>
            </a:ln>
          </p:spPr>
        </p:pic>
        <p:pic>
          <p:nvPicPr>
            <p:cNvPr id="6153" name="Picture 7"/>
            <p:cNvPicPr>
              <a:picLocks noChangeAspect="1" noChangeArrowheads="1"/>
            </p:cNvPicPr>
            <p:nvPr/>
          </p:nvPicPr>
          <p:blipFill>
            <a:blip r:embed="rId4" cstate="print"/>
            <a:srcRect/>
            <a:stretch>
              <a:fillRect/>
            </a:stretch>
          </p:blipFill>
          <p:spPr bwMode="auto">
            <a:xfrm>
              <a:off x="480" y="1296"/>
              <a:ext cx="1908" cy="1968"/>
            </a:xfrm>
            <a:prstGeom prst="rect">
              <a:avLst/>
            </a:prstGeom>
            <a:noFill/>
            <a:ln w="9525" algn="ctr">
              <a:noFill/>
              <a:miter lim="800000"/>
              <a:headEnd/>
              <a:tailEnd/>
            </a:ln>
          </p:spPr>
        </p:pic>
        <p:sp>
          <p:nvSpPr>
            <p:cNvPr id="6154" name="Rectangle 9"/>
            <p:cNvSpPr>
              <a:spLocks noChangeArrowheads="1"/>
            </p:cNvSpPr>
            <p:nvPr/>
          </p:nvSpPr>
          <p:spPr bwMode="auto">
            <a:xfrm>
              <a:off x="2160" y="2880"/>
              <a:ext cx="288" cy="384"/>
            </a:xfrm>
            <a:prstGeom prst="rect">
              <a:avLst/>
            </a:prstGeom>
            <a:solidFill>
              <a:schemeClr val="bg1"/>
            </a:solidFill>
            <a:ln w="9525" algn="ctr">
              <a:noFill/>
              <a:miter lim="800000"/>
              <a:headEnd/>
              <a:tailEnd/>
            </a:ln>
          </p:spPr>
          <p:txBody>
            <a:bodyPr anchor="ctr">
              <a:spAutoFit/>
            </a:bodyPr>
            <a:lstStyle/>
            <a:p>
              <a:endParaRPr lang="en-US"/>
            </a:p>
          </p:txBody>
        </p:sp>
        <p:sp>
          <p:nvSpPr>
            <p:cNvPr id="6155" name="Rectangle 10"/>
            <p:cNvSpPr>
              <a:spLocks noChangeArrowheads="1"/>
            </p:cNvSpPr>
            <p:nvPr/>
          </p:nvSpPr>
          <p:spPr bwMode="auto">
            <a:xfrm>
              <a:off x="2160" y="1296"/>
              <a:ext cx="288" cy="480"/>
            </a:xfrm>
            <a:prstGeom prst="rect">
              <a:avLst/>
            </a:prstGeom>
            <a:solidFill>
              <a:schemeClr val="bg1"/>
            </a:solidFill>
            <a:ln w="9525" algn="ctr">
              <a:noFill/>
              <a:miter lim="800000"/>
              <a:headEnd/>
              <a:tailEnd/>
            </a:ln>
          </p:spPr>
          <p:txBody>
            <a:bodyPr anchor="ctr">
              <a:spAutoFit/>
            </a:bodyPr>
            <a:lstStyle/>
            <a:p>
              <a:endParaRPr lang="en-US"/>
            </a:p>
          </p:txBody>
        </p:sp>
      </p:grpSp>
      <p:sp>
        <p:nvSpPr>
          <p:cNvPr id="6151" name="Text Box 12"/>
          <p:cNvSpPr txBox="1">
            <a:spLocks noChangeArrowheads="1"/>
          </p:cNvSpPr>
          <p:nvPr/>
        </p:nvSpPr>
        <p:spPr bwMode="auto">
          <a:xfrm>
            <a:off x="304800" y="5029200"/>
            <a:ext cx="8610600" cy="1766888"/>
          </a:xfrm>
          <a:prstGeom prst="rect">
            <a:avLst/>
          </a:prstGeom>
          <a:noFill/>
          <a:ln w="9525" algn="ctr">
            <a:noFill/>
            <a:miter lim="800000"/>
            <a:headEnd/>
            <a:tailEnd/>
          </a:ln>
        </p:spPr>
        <p:txBody>
          <a:bodyPr>
            <a:spAutoFit/>
          </a:bodyPr>
          <a:lstStyle/>
          <a:p>
            <a:r>
              <a:rPr lang="en-US">
                <a:solidFill>
                  <a:srgbClr val="008000"/>
                </a:solidFill>
              </a:rPr>
              <a:t>The figure at left implies that ethanol produces zero net CO</a:t>
            </a:r>
            <a:r>
              <a:rPr lang="en-US" baseline="-25000">
                <a:solidFill>
                  <a:srgbClr val="008000"/>
                </a:solidFill>
              </a:rPr>
              <a:t>2 </a:t>
            </a:r>
            <a:r>
              <a:rPr lang="en-US">
                <a:solidFill>
                  <a:srgbClr val="008000"/>
                </a:solidFill>
              </a:rPr>
              <a:t>since the emissions are recycled by plants. </a:t>
            </a:r>
            <a:r>
              <a:rPr lang="en-US"/>
              <a:t> </a:t>
            </a:r>
            <a:r>
              <a:rPr lang="en-US">
                <a:solidFill>
                  <a:srgbClr val="990033"/>
                </a:solidFill>
              </a:rPr>
              <a:t>The figure at right argues that the emissions from ethanol are in fact higher than those from gasoline because CO</a:t>
            </a:r>
            <a:r>
              <a:rPr lang="en-US" baseline="-25000">
                <a:solidFill>
                  <a:srgbClr val="990033"/>
                </a:solidFill>
              </a:rPr>
              <a:t>2</a:t>
            </a:r>
            <a:r>
              <a:rPr lang="en-US">
                <a:solidFill>
                  <a:srgbClr val="990033"/>
                </a:solidFill>
              </a:rPr>
              <a:t> is produced both from the plant matter and chemical processing. </a:t>
            </a:r>
            <a:r>
              <a:rPr lang="en-US"/>
              <a:t> Both are correct in a sense.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76200"/>
            <a:ext cx="8229600" cy="1143000"/>
          </a:xfrm>
        </p:spPr>
        <p:txBody>
          <a:bodyPr/>
          <a:lstStyle/>
          <a:p>
            <a:pPr eaLnBrk="1" hangingPunct="1"/>
            <a:r>
              <a:rPr lang="en-US"/>
              <a:t>Similarities and Differences</a:t>
            </a:r>
          </a:p>
        </p:txBody>
      </p:sp>
      <p:sp>
        <p:nvSpPr>
          <p:cNvPr id="8195" name="Text Box 4"/>
          <p:cNvSpPr txBox="1">
            <a:spLocks noChangeArrowheads="1"/>
          </p:cNvSpPr>
          <p:nvPr/>
        </p:nvSpPr>
        <p:spPr bwMode="auto">
          <a:xfrm>
            <a:off x="228600" y="1143000"/>
            <a:ext cx="8839200" cy="5451475"/>
          </a:xfrm>
          <a:prstGeom prst="rect">
            <a:avLst/>
          </a:prstGeom>
          <a:noFill/>
          <a:ln w="9525" algn="ctr">
            <a:noFill/>
            <a:miter lim="800000"/>
            <a:headEnd/>
            <a:tailEnd/>
          </a:ln>
        </p:spPr>
        <p:txBody>
          <a:bodyPr>
            <a:spAutoFit/>
          </a:bodyPr>
          <a:lstStyle/>
          <a:p>
            <a:pPr marL="342900" indent="-342900"/>
            <a:r>
              <a:rPr lang="en-US"/>
              <a:t>Nuclear fuel cycles are similar to the automobile fuel cycles in that:</a:t>
            </a:r>
          </a:p>
          <a:p>
            <a:pPr marL="342900" indent="-342900"/>
            <a:endParaRPr lang="en-US"/>
          </a:p>
          <a:p>
            <a:pPr marL="342900" indent="-342900">
              <a:buFontTx/>
              <a:buAutoNum type="arabicParenR"/>
            </a:pPr>
            <a:r>
              <a:rPr lang="en-US">
                <a:solidFill>
                  <a:srgbClr val="3333CC"/>
                </a:solidFill>
              </a:rPr>
              <a:t>Different types of nuclear fuel produce different “emissions”</a:t>
            </a:r>
          </a:p>
          <a:p>
            <a:pPr marL="342900" indent="-342900">
              <a:buFontTx/>
              <a:buAutoNum type="arabicParenR"/>
            </a:pPr>
            <a:r>
              <a:rPr lang="en-US">
                <a:solidFill>
                  <a:srgbClr val="3333CC"/>
                </a:solidFill>
              </a:rPr>
              <a:t>Reactors might have to be redesigned in order to be able to burn a new type of fuel</a:t>
            </a:r>
          </a:p>
          <a:p>
            <a:pPr marL="342900" indent="-342900">
              <a:buFontTx/>
              <a:buAutoNum type="arabicParenR"/>
            </a:pPr>
            <a:r>
              <a:rPr lang="en-US">
                <a:solidFill>
                  <a:srgbClr val="3333CC"/>
                </a:solidFill>
              </a:rPr>
              <a:t>Certain types of fuel can do a better job at conserving natural resources than the type we’re using now</a:t>
            </a:r>
          </a:p>
          <a:p>
            <a:pPr marL="342900" indent="-342900">
              <a:buFontTx/>
              <a:buAutoNum type="arabicParenR"/>
            </a:pPr>
            <a:r>
              <a:rPr lang="en-US">
                <a:solidFill>
                  <a:srgbClr val="3333CC"/>
                </a:solidFill>
              </a:rPr>
              <a:t>Fuel cycles that conserve natural resources and reduce waste are, alas, more expensive to operate than the one we’re using now.</a:t>
            </a:r>
          </a:p>
          <a:p>
            <a:pPr marL="342900" indent="-342900"/>
            <a:endParaRPr lang="en-US">
              <a:solidFill>
                <a:srgbClr val="3333CC"/>
              </a:solidFill>
            </a:endParaRPr>
          </a:p>
          <a:p>
            <a:pPr marL="342900" indent="-342900"/>
            <a:r>
              <a:rPr lang="en-US"/>
              <a:t>Nuclear fuel cycles differ from the automobile fuel cycle in that:</a:t>
            </a:r>
          </a:p>
          <a:p>
            <a:pPr marL="342900" indent="-342900">
              <a:buFontTx/>
              <a:buAutoNum type="arabicParenR"/>
            </a:pPr>
            <a:r>
              <a:rPr lang="en-US">
                <a:solidFill>
                  <a:srgbClr val="008000"/>
                </a:solidFill>
              </a:rPr>
              <a:t>Nuclear wastes are solid or liquid and can (in fact, must) be contained and stored until they’re harmless, as opposed to automobile wastes that are gaseous and very difficult to capture</a:t>
            </a:r>
          </a:p>
          <a:p>
            <a:pPr marL="342900" indent="-342900">
              <a:buFontTx/>
              <a:buAutoNum type="arabicParenR"/>
            </a:pPr>
            <a:r>
              <a:rPr lang="en-US">
                <a:solidFill>
                  <a:srgbClr val="008000"/>
                </a:solidFill>
              </a:rPr>
              <a:t>Automobile wastes persist for centuries to millennia; nuclear wastes become harmless only after tens of millennia.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0"/>
            <a:ext cx="8229600" cy="1143000"/>
          </a:xfrm>
        </p:spPr>
        <p:txBody>
          <a:bodyPr/>
          <a:lstStyle/>
          <a:p>
            <a:pPr eaLnBrk="1" hangingPunct="1"/>
            <a:r>
              <a:rPr lang="en-US" sz="4000"/>
              <a:t>Nuclear Fuel “Emissions:” by Mass</a:t>
            </a:r>
          </a:p>
        </p:txBody>
      </p:sp>
      <p:pic>
        <p:nvPicPr>
          <p:cNvPr id="9219" name="Picture 4"/>
          <p:cNvPicPr>
            <a:picLocks noChangeAspect="1" noChangeArrowheads="1"/>
          </p:cNvPicPr>
          <p:nvPr/>
        </p:nvPicPr>
        <p:blipFill>
          <a:blip r:embed="rId3" cstate="print"/>
          <a:srcRect/>
          <a:stretch>
            <a:fillRect/>
          </a:stretch>
        </p:blipFill>
        <p:spPr bwMode="auto">
          <a:xfrm>
            <a:off x="1905000" y="914400"/>
            <a:ext cx="4962525" cy="3933825"/>
          </a:xfrm>
          <a:prstGeom prst="rect">
            <a:avLst/>
          </a:prstGeom>
          <a:noFill/>
          <a:ln w="9525" algn="ctr">
            <a:noFill/>
            <a:miter lim="800000"/>
            <a:headEnd/>
            <a:tailEnd/>
          </a:ln>
        </p:spPr>
      </p:pic>
      <p:sp>
        <p:nvSpPr>
          <p:cNvPr id="9220" name="Text Box 5"/>
          <p:cNvSpPr txBox="1">
            <a:spLocks noChangeArrowheads="1"/>
          </p:cNvSpPr>
          <p:nvPr/>
        </p:nvSpPr>
        <p:spPr bwMode="auto">
          <a:xfrm>
            <a:off x="228600" y="4756150"/>
            <a:ext cx="8763000" cy="2123658"/>
          </a:xfrm>
          <a:prstGeom prst="rect">
            <a:avLst/>
          </a:prstGeom>
          <a:noFill/>
          <a:ln w="9525" algn="ctr">
            <a:noFill/>
            <a:miter lim="800000"/>
            <a:headEnd/>
            <a:tailEnd/>
          </a:ln>
        </p:spPr>
        <p:txBody>
          <a:bodyPr>
            <a:spAutoFit/>
          </a:bodyPr>
          <a:lstStyle/>
          <a:p>
            <a:r>
              <a:rPr lang="en-US" dirty="0">
                <a:solidFill>
                  <a:srgbClr val="990033"/>
                </a:solidFill>
              </a:rPr>
              <a:t>94% of spent fuel, by mass, is uranium. </a:t>
            </a:r>
            <a:r>
              <a:rPr lang="en-US" dirty="0"/>
              <a:t> </a:t>
            </a:r>
          </a:p>
          <a:p>
            <a:r>
              <a:rPr lang="en-US" dirty="0">
                <a:solidFill>
                  <a:srgbClr val="3333CC"/>
                </a:solidFill>
              </a:rPr>
              <a:t>About 5% is “fission products,” the large fragments into which uranium breaks when it splits.</a:t>
            </a:r>
          </a:p>
          <a:p>
            <a:r>
              <a:rPr lang="en-US" dirty="0"/>
              <a:t>The remainder is </a:t>
            </a:r>
            <a:r>
              <a:rPr lang="en-US" dirty="0">
                <a:solidFill>
                  <a:srgbClr val="FF0000"/>
                </a:solidFill>
              </a:rPr>
              <a:t>plutonium</a:t>
            </a:r>
            <a:r>
              <a:rPr lang="en-US" dirty="0"/>
              <a:t> and the </a:t>
            </a:r>
            <a:r>
              <a:rPr lang="en-US" dirty="0">
                <a:solidFill>
                  <a:srgbClr val="76BCDC"/>
                </a:solidFill>
              </a:rPr>
              <a:t>“</a:t>
            </a:r>
            <a:r>
              <a:rPr lang="en-US" dirty="0">
                <a:solidFill>
                  <a:srgbClr val="FF0000"/>
                </a:solidFill>
              </a:rPr>
              <a:t>minor actinides:” neptunium, americium, curium.  </a:t>
            </a:r>
            <a:r>
              <a:rPr lang="en-US" dirty="0"/>
              <a:t>These elements are all unstable, heavier than uranium, and formed as byproducts of the chain reaction.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0"/>
            <a:ext cx="8229600" cy="1143000"/>
          </a:xfrm>
        </p:spPr>
        <p:txBody>
          <a:bodyPr/>
          <a:lstStyle/>
          <a:p>
            <a:pPr eaLnBrk="1" hangingPunct="1"/>
            <a:r>
              <a:rPr lang="en-US"/>
              <a:t>“Emissions:” by Nastiness</a:t>
            </a:r>
          </a:p>
        </p:txBody>
      </p:sp>
      <p:pic>
        <p:nvPicPr>
          <p:cNvPr id="10243" name="Picture 4"/>
          <p:cNvPicPr>
            <a:picLocks noChangeAspect="1" noChangeArrowheads="1"/>
          </p:cNvPicPr>
          <p:nvPr/>
        </p:nvPicPr>
        <p:blipFill>
          <a:blip r:embed="rId3" cstate="print"/>
          <a:srcRect/>
          <a:stretch>
            <a:fillRect/>
          </a:stretch>
        </p:blipFill>
        <p:spPr bwMode="auto">
          <a:xfrm>
            <a:off x="228600" y="1981200"/>
            <a:ext cx="3743325" cy="2967038"/>
          </a:xfrm>
          <a:prstGeom prst="rect">
            <a:avLst/>
          </a:prstGeom>
          <a:noFill/>
          <a:ln w="9525" algn="ctr">
            <a:noFill/>
            <a:miter lim="800000"/>
            <a:headEnd/>
            <a:tailEnd/>
          </a:ln>
        </p:spPr>
      </p:pic>
      <p:sp>
        <p:nvSpPr>
          <p:cNvPr id="259077" name="Oval 5"/>
          <p:cNvSpPr>
            <a:spLocks noChangeArrowheads="1"/>
          </p:cNvSpPr>
          <p:nvPr/>
        </p:nvSpPr>
        <p:spPr bwMode="auto">
          <a:xfrm>
            <a:off x="1524000" y="2362200"/>
            <a:ext cx="762000" cy="1447800"/>
          </a:xfrm>
          <a:prstGeom prst="ellipse">
            <a:avLst/>
          </a:prstGeom>
          <a:noFill/>
          <a:ln w="38100" algn="ctr">
            <a:solidFill>
              <a:srgbClr val="FF0000"/>
            </a:solidFill>
            <a:round/>
            <a:headEnd/>
            <a:tailEnd/>
          </a:ln>
        </p:spPr>
        <p:txBody>
          <a:bodyPr wrap="none" anchor="ctr">
            <a:spAutoFit/>
          </a:bodyPr>
          <a:lstStyle/>
          <a:p>
            <a:endParaRPr lang="en-US"/>
          </a:p>
        </p:txBody>
      </p:sp>
      <p:pic>
        <p:nvPicPr>
          <p:cNvPr id="10245" name="Picture 6"/>
          <p:cNvPicPr>
            <a:picLocks noChangeAspect="1" noChangeArrowheads="1"/>
          </p:cNvPicPr>
          <p:nvPr/>
        </p:nvPicPr>
        <p:blipFill>
          <a:blip r:embed="rId4" cstate="print"/>
          <a:srcRect/>
          <a:stretch>
            <a:fillRect/>
          </a:stretch>
        </p:blipFill>
        <p:spPr bwMode="auto">
          <a:xfrm>
            <a:off x="4038600" y="1524000"/>
            <a:ext cx="4981575" cy="3952875"/>
          </a:xfrm>
          <a:prstGeom prst="rect">
            <a:avLst/>
          </a:prstGeom>
          <a:noFill/>
          <a:ln w="9525" algn="ctr">
            <a:noFill/>
            <a:miter lim="800000"/>
            <a:headEnd/>
            <a:tailEnd/>
          </a:ln>
        </p:spPr>
      </p:pic>
      <p:sp>
        <p:nvSpPr>
          <p:cNvPr id="259079" name="Line 7"/>
          <p:cNvSpPr>
            <a:spLocks noChangeShapeType="1"/>
          </p:cNvSpPr>
          <p:nvPr/>
        </p:nvSpPr>
        <p:spPr bwMode="auto">
          <a:xfrm>
            <a:off x="2209800" y="3429000"/>
            <a:ext cx="2514600" cy="304800"/>
          </a:xfrm>
          <a:prstGeom prst="line">
            <a:avLst/>
          </a:prstGeom>
          <a:noFill/>
          <a:ln w="38100">
            <a:solidFill>
              <a:srgbClr val="FF0000"/>
            </a:solidFill>
            <a:round/>
            <a:headEnd/>
            <a:tailEnd type="triangle" w="med" len="med"/>
          </a:ln>
        </p:spPr>
        <p:txBody>
          <a:bodyPr>
            <a:spAutoFit/>
          </a:bodyPr>
          <a:lstStyle/>
          <a:p>
            <a:endParaRPr lang="en-US"/>
          </a:p>
        </p:txBody>
      </p:sp>
      <p:sp>
        <p:nvSpPr>
          <p:cNvPr id="10247" name="Text Box 8"/>
          <p:cNvSpPr txBox="1">
            <a:spLocks noChangeArrowheads="1"/>
          </p:cNvSpPr>
          <p:nvPr/>
        </p:nvSpPr>
        <p:spPr bwMode="auto">
          <a:xfrm>
            <a:off x="288925" y="5473700"/>
            <a:ext cx="8626475" cy="1096963"/>
          </a:xfrm>
          <a:prstGeom prst="rect">
            <a:avLst/>
          </a:prstGeom>
          <a:noFill/>
          <a:ln w="9525" algn="ctr">
            <a:noFill/>
            <a:miter lim="800000"/>
            <a:headEnd/>
            <a:tailEnd/>
          </a:ln>
        </p:spPr>
        <p:txBody>
          <a:bodyPr>
            <a:spAutoFit/>
          </a:bodyPr>
          <a:lstStyle/>
          <a:p>
            <a:r>
              <a:rPr lang="en-US"/>
              <a:t>The decay power 100 years after discharge from a reactor is a measure of how hard it is to design an </a:t>
            </a:r>
            <a:r>
              <a:rPr lang="en-US" b="1" i="1">
                <a:solidFill>
                  <a:srgbClr val="3333CC"/>
                </a:solidFill>
              </a:rPr>
              <a:t>“interim storage facility”</a:t>
            </a:r>
            <a:r>
              <a:rPr lang="en-US"/>
              <a:t> to store spent fuel.</a:t>
            </a:r>
          </a:p>
        </p:txBody>
      </p:sp>
      <p:sp>
        <p:nvSpPr>
          <p:cNvPr id="259081" name="Text Box 9"/>
          <p:cNvSpPr txBox="1">
            <a:spLocks noChangeArrowheads="1"/>
          </p:cNvSpPr>
          <p:nvPr/>
        </p:nvSpPr>
        <p:spPr bwMode="auto">
          <a:xfrm>
            <a:off x="2743200" y="3886200"/>
            <a:ext cx="2454275" cy="1431925"/>
          </a:xfrm>
          <a:prstGeom prst="rect">
            <a:avLst/>
          </a:prstGeom>
          <a:noFill/>
          <a:ln w="9525" algn="ctr">
            <a:noFill/>
            <a:miter lim="800000"/>
            <a:headEnd/>
            <a:tailEnd/>
          </a:ln>
        </p:spPr>
        <p:txBody>
          <a:bodyPr>
            <a:spAutoFit/>
          </a:bodyPr>
          <a:lstStyle/>
          <a:p>
            <a:r>
              <a:rPr lang="en-US">
                <a:solidFill>
                  <a:srgbClr val="FF0000"/>
                </a:solidFill>
              </a:rPr>
              <a:t>6% of the mass accounts for 99%+ of the decay power.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59081"/>
                                        </p:tgtEl>
                                        <p:attrNameLst>
                                          <p:attrName>style.visibility</p:attrName>
                                        </p:attrNameLst>
                                      </p:cBhvr>
                                      <p:to>
                                        <p:strVal val="visible"/>
                                      </p:to>
                                    </p:set>
                                    <p:anim calcmode="lin" valueType="num">
                                      <p:cBhvr>
                                        <p:cTn id="7" dur="1000" fill="hold"/>
                                        <p:tgtEl>
                                          <p:spTgt spid="259081"/>
                                        </p:tgtEl>
                                        <p:attrNameLst>
                                          <p:attrName>ppt_w</p:attrName>
                                        </p:attrNameLst>
                                      </p:cBhvr>
                                      <p:tavLst>
                                        <p:tav tm="0">
                                          <p:val>
                                            <p:strVal val="#ppt_w*0.70"/>
                                          </p:val>
                                        </p:tav>
                                        <p:tav tm="100000">
                                          <p:val>
                                            <p:strVal val="#ppt_w"/>
                                          </p:val>
                                        </p:tav>
                                      </p:tavLst>
                                    </p:anim>
                                    <p:anim calcmode="lin" valueType="num">
                                      <p:cBhvr>
                                        <p:cTn id="8" dur="1000" fill="hold"/>
                                        <p:tgtEl>
                                          <p:spTgt spid="259081"/>
                                        </p:tgtEl>
                                        <p:attrNameLst>
                                          <p:attrName>ppt_h</p:attrName>
                                        </p:attrNameLst>
                                      </p:cBhvr>
                                      <p:tavLst>
                                        <p:tav tm="0">
                                          <p:val>
                                            <p:strVal val="#ppt_h"/>
                                          </p:val>
                                        </p:tav>
                                        <p:tav tm="100000">
                                          <p:val>
                                            <p:strVal val="#ppt_h"/>
                                          </p:val>
                                        </p:tav>
                                      </p:tavLst>
                                    </p:anim>
                                    <p:animEffect transition="in" filter="fade">
                                      <p:cBhvr>
                                        <p:cTn id="9" dur="1000"/>
                                        <p:tgtEl>
                                          <p:spTgt spid="259081"/>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59079"/>
                                        </p:tgtEl>
                                        <p:attrNameLst>
                                          <p:attrName>style.visibility</p:attrName>
                                        </p:attrNameLst>
                                      </p:cBhvr>
                                      <p:to>
                                        <p:strVal val="visible"/>
                                      </p:to>
                                    </p:set>
                                    <p:anim calcmode="lin" valueType="num">
                                      <p:cBhvr>
                                        <p:cTn id="12" dur="1000" fill="hold"/>
                                        <p:tgtEl>
                                          <p:spTgt spid="259079"/>
                                        </p:tgtEl>
                                        <p:attrNameLst>
                                          <p:attrName>ppt_w</p:attrName>
                                        </p:attrNameLst>
                                      </p:cBhvr>
                                      <p:tavLst>
                                        <p:tav tm="0">
                                          <p:val>
                                            <p:strVal val="#ppt_w*0.70"/>
                                          </p:val>
                                        </p:tav>
                                        <p:tav tm="100000">
                                          <p:val>
                                            <p:strVal val="#ppt_w"/>
                                          </p:val>
                                        </p:tav>
                                      </p:tavLst>
                                    </p:anim>
                                    <p:anim calcmode="lin" valueType="num">
                                      <p:cBhvr>
                                        <p:cTn id="13" dur="1000" fill="hold"/>
                                        <p:tgtEl>
                                          <p:spTgt spid="259079"/>
                                        </p:tgtEl>
                                        <p:attrNameLst>
                                          <p:attrName>ppt_h</p:attrName>
                                        </p:attrNameLst>
                                      </p:cBhvr>
                                      <p:tavLst>
                                        <p:tav tm="0">
                                          <p:val>
                                            <p:strVal val="#ppt_h"/>
                                          </p:val>
                                        </p:tav>
                                        <p:tav tm="100000">
                                          <p:val>
                                            <p:strVal val="#ppt_h"/>
                                          </p:val>
                                        </p:tav>
                                      </p:tavLst>
                                    </p:anim>
                                    <p:animEffect transition="in" filter="fade">
                                      <p:cBhvr>
                                        <p:cTn id="14" dur="1000"/>
                                        <p:tgtEl>
                                          <p:spTgt spid="259079"/>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59077"/>
                                        </p:tgtEl>
                                        <p:attrNameLst>
                                          <p:attrName>style.visibility</p:attrName>
                                        </p:attrNameLst>
                                      </p:cBhvr>
                                      <p:to>
                                        <p:strVal val="visible"/>
                                      </p:to>
                                    </p:set>
                                    <p:anim calcmode="lin" valueType="num">
                                      <p:cBhvr>
                                        <p:cTn id="17" dur="1000" fill="hold"/>
                                        <p:tgtEl>
                                          <p:spTgt spid="259077"/>
                                        </p:tgtEl>
                                        <p:attrNameLst>
                                          <p:attrName>ppt_w</p:attrName>
                                        </p:attrNameLst>
                                      </p:cBhvr>
                                      <p:tavLst>
                                        <p:tav tm="0">
                                          <p:val>
                                            <p:strVal val="#ppt_w*0.70"/>
                                          </p:val>
                                        </p:tav>
                                        <p:tav tm="100000">
                                          <p:val>
                                            <p:strVal val="#ppt_w"/>
                                          </p:val>
                                        </p:tav>
                                      </p:tavLst>
                                    </p:anim>
                                    <p:anim calcmode="lin" valueType="num">
                                      <p:cBhvr>
                                        <p:cTn id="18" dur="1000" fill="hold"/>
                                        <p:tgtEl>
                                          <p:spTgt spid="259077"/>
                                        </p:tgtEl>
                                        <p:attrNameLst>
                                          <p:attrName>ppt_h</p:attrName>
                                        </p:attrNameLst>
                                      </p:cBhvr>
                                      <p:tavLst>
                                        <p:tav tm="0">
                                          <p:val>
                                            <p:strVal val="#ppt_h"/>
                                          </p:val>
                                        </p:tav>
                                        <p:tav tm="100000">
                                          <p:val>
                                            <p:strVal val="#ppt_h"/>
                                          </p:val>
                                        </p:tav>
                                      </p:tavLst>
                                    </p:anim>
                                    <p:animEffect transition="in" filter="fade">
                                      <p:cBhvr>
                                        <p:cTn id="19" dur="1000"/>
                                        <p:tgtEl>
                                          <p:spTgt spid="259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7" grpId="0" animBg="1"/>
      <p:bldP spid="259079" grpId="0" animBg="1"/>
      <p:bldP spid="25908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381000"/>
            <a:ext cx="4648200" cy="1143000"/>
          </a:xfrm>
        </p:spPr>
        <p:txBody>
          <a:bodyPr/>
          <a:lstStyle/>
          <a:p>
            <a:pPr eaLnBrk="1" hangingPunct="1"/>
            <a:r>
              <a:rPr lang="en-US" sz="4000"/>
              <a:t>“Emissions:” by Long-Term Nastiness</a:t>
            </a:r>
          </a:p>
        </p:txBody>
      </p:sp>
      <p:pic>
        <p:nvPicPr>
          <p:cNvPr id="11267" name="Picture 3"/>
          <p:cNvPicPr>
            <a:picLocks noChangeAspect="1" noChangeArrowheads="1"/>
          </p:cNvPicPr>
          <p:nvPr/>
        </p:nvPicPr>
        <p:blipFill>
          <a:blip r:embed="rId3" cstate="print"/>
          <a:srcRect/>
          <a:stretch>
            <a:fillRect/>
          </a:stretch>
        </p:blipFill>
        <p:spPr bwMode="auto">
          <a:xfrm>
            <a:off x="228600" y="1981200"/>
            <a:ext cx="3743325" cy="2967038"/>
          </a:xfrm>
          <a:prstGeom prst="rect">
            <a:avLst/>
          </a:prstGeom>
          <a:noFill/>
          <a:ln w="9525" algn="ctr">
            <a:noFill/>
            <a:miter lim="800000"/>
            <a:headEnd/>
            <a:tailEnd/>
          </a:ln>
        </p:spPr>
      </p:pic>
      <p:sp>
        <p:nvSpPr>
          <p:cNvPr id="262148" name="Oval 4"/>
          <p:cNvSpPr>
            <a:spLocks noChangeArrowheads="1"/>
          </p:cNvSpPr>
          <p:nvPr/>
        </p:nvSpPr>
        <p:spPr bwMode="auto">
          <a:xfrm>
            <a:off x="1690688" y="2362200"/>
            <a:ext cx="152400" cy="1295400"/>
          </a:xfrm>
          <a:prstGeom prst="ellipse">
            <a:avLst/>
          </a:prstGeom>
          <a:noFill/>
          <a:ln w="38100" algn="ctr">
            <a:solidFill>
              <a:srgbClr val="FF0000"/>
            </a:solidFill>
            <a:round/>
            <a:headEnd/>
            <a:tailEnd/>
          </a:ln>
        </p:spPr>
        <p:txBody>
          <a:bodyPr anchor="ctr">
            <a:spAutoFit/>
          </a:bodyPr>
          <a:lstStyle/>
          <a:p>
            <a:endParaRPr lang="en-US"/>
          </a:p>
        </p:txBody>
      </p:sp>
      <p:sp>
        <p:nvSpPr>
          <p:cNvPr id="11269" name="Text Box 7"/>
          <p:cNvSpPr txBox="1">
            <a:spLocks noChangeArrowheads="1"/>
          </p:cNvSpPr>
          <p:nvPr/>
        </p:nvSpPr>
        <p:spPr bwMode="auto">
          <a:xfrm>
            <a:off x="304800" y="5638800"/>
            <a:ext cx="8626475" cy="1096963"/>
          </a:xfrm>
          <a:prstGeom prst="rect">
            <a:avLst/>
          </a:prstGeom>
          <a:noFill/>
          <a:ln w="9525" algn="ctr">
            <a:noFill/>
            <a:miter lim="800000"/>
            <a:headEnd/>
            <a:tailEnd/>
          </a:ln>
        </p:spPr>
        <p:txBody>
          <a:bodyPr>
            <a:spAutoFit/>
          </a:bodyPr>
          <a:lstStyle/>
          <a:p>
            <a:r>
              <a:rPr lang="en-US"/>
              <a:t>The decay power 1,000 years after discharge from a reactor and the radiotoxicity 10,000 years after discharge are measures of how hard it is to design a </a:t>
            </a:r>
            <a:r>
              <a:rPr lang="en-US" b="1" i="1">
                <a:solidFill>
                  <a:srgbClr val="3333CC"/>
                </a:solidFill>
              </a:rPr>
              <a:t>“permanent repository”</a:t>
            </a:r>
            <a:r>
              <a:rPr lang="en-US"/>
              <a:t> for nuclear waste.</a:t>
            </a:r>
          </a:p>
        </p:txBody>
      </p:sp>
      <p:pic>
        <p:nvPicPr>
          <p:cNvPr id="11270" name="Picture 9"/>
          <p:cNvPicPr>
            <a:picLocks noChangeAspect="1" noChangeArrowheads="1"/>
          </p:cNvPicPr>
          <p:nvPr/>
        </p:nvPicPr>
        <p:blipFill>
          <a:blip r:embed="rId4" cstate="print"/>
          <a:srcRect/>
          <a:stretch>
            <a:fillRect/>
          </a:stretch>
        </p:blipFill>
        <p:spPr bwMode="auto">
          <a:xfrm>
            <a:off x="5105400" y="0"/>
            <a:ext cx="3705225" cy="2938463"/>
          </a:xfrm>
          <a:prstGeom prst="rect">
            <a:avLst/>
          </a:prstGeom>
          <a:noFill/>
          <a:ln w="9525" algn="ctr">
            <a:noFill/>
            <a:miter lim="800000"/>
            <a:headEnd/>
            <a:tailEnd/>
          </a:ln>
        </p:spPr>
      </p:pic>
      <p:pic>
        <p:nvPicPr>
          <p:cNvPr id="11271" name="Picture 10"/>
          <p:cNvPicPr>
            <a:picLocks noChangeAspect="1" noChangeArrowheads="1"/>
          </p:cNvPicPr>
          <p:nvPr/>
        </p:nvPicPr>
        <p:blipFill>
          <a:blip r:embed="rId5" cstate="print"/>
          <a:srcRect/>
          <a:stretch>
            <a:fillRect/>
          </a:stretch>
        </p:blipFill>
        <p:spPr bwMode="auto">
          <a:xfrm>
            <a:off x="5105400" y="2819400"/>
            <a:ext cx="3709988" cy="2943225"/>
          </a:xfrm>
          <a:prstGeom prst="rect">
            <a:avLst/>
          </a:prstGeom>
          <a:noFill/>
          <a:ln w="9525" algn="ctr">
            <a:noFill/>
            <a:miter lim="800000"/>
            <a:headEnd/>
            <a:tailEnd/>
          </a:ln>
        </p:spPr>
      </p:pic>
      <p:sp>
        <p:nvSpPr>
          <p:cNvPr id="262150" name="Line 6"/>
          <p:cNvSpPr>
            <a:spLocks noChangeShapeType="1"/>
          </p:cNvSpPr>
          <p:nvPr/>
        </p:nvSpPr>
        <p:spPr bwMode="auto">
          <a:xfrm flipV="1">
            <a:off x="1828800" y="3276600"/>
            <a:ext cx="3581400" cy="228600"/>
          </a:xfrm>
          <a:prstGeom prst="line">
            <a:avLst/>
          </a:prstGeom>
          <a:noFill/>
          <a:ln w="38100">
            <a:solidFill>
              <a:srgbClr val="FF0000"/>
            </a:solidFill>
            <a:round/>
            <a:headEnd/>
            <a:tailEnd type="triangle" w="med" len="med"/>
          </a:ln>
        </p:spPr>
        <p:txBody>
          <a:bodyPr>
            <a:spAutoFit/>
          </a:bodyPr>
          <a:lstStyle/>
          <a:p>
            <a:endParaRPr lang="en-US"/>
          </a:p>
        </p:txBody>
      </p:sp>
      <p:sp>
        <p:nvSpPr>
          <p:cNvPr id="262152" name="Text Box 8"/>
          <p:cNvSpPr txBox="1">
            <a:spLocks noChangeArrowheads="1"/>
          </p:cNvSpPr>
          <p:nvPr/>
        </p:nvSpPr>
        <p:spPr bwMode="auto">
          <a:xfrm>
            <a:off x="2971800" y="3581400"/>
            <a:ext cx="2454275" cy="1766888"/>
          </a:xfrm>
          <a:prstGeom prst="rect">
            <a:avLst/>
          </a:prstGeom>
          <a:noFill/>
          <a:ln w="9525" algn="ctr">
            <a:noFill/>
            <a:miter lim="800000"/>
            <a:headEnd/>
            <a:tailEnd/>
          </a:ln>
        </p:spPr>
        <p:txBody>
          <a:bodyPr>
            <a:spAutoFit/>
          </a:bodyPr>
          <a:lstStyle/>
          <a:p>
            <a:r>
              <a:rPr lang="en-US">
                <a:solidFill>
                  <a:srgbClr val="FF0000"/>
                </a:solidFill>
              </a:rPr>
              <a:t>1% of the mass accounts for 99%+ of the long term decay power and radiotoxicity.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62152"/>
                                        </p:tgtEl>
                                        <p:attrNameLst>
                                          <p:attrName>style.visibility</p:attrName>
                                        </p:attrNameLst>
                                      </p:cBhvr>
                                      <p:to>
                                        <p:strVal val="visible"/>
                                      </p:to>
                                    </p:set>
                                    <p:anim calcmode="lin" valueType="num">
                                      <p:cBhvr>
                                        <p:cTn id="7" dur="1000" fill="hold"/>
                                        <p:tgtEl>
                                          <p:spTgt spid="262152"/>
                                        </p:tgtEl>
                                        <p:attrNameLst>
                                          <p:attrName>ppt_w</p:attrName>
                                        </p:attrNameLst>
                                      </p:cBhvr>
                                      <p:tavLst>
                                        <p:tav tm="0">
                                          <p:val>
                                            <p:strVal val="#ppt_w*0.70"/>
                                          </p:val>
                                        </p:tav>
                                        <p:tav tm="100000">
                                          <p:val>
                                            <p:strVal val="#ppt_w"/>
                                          </p:val>
                                        </p:tav>
                                      </p:tavLst>
                                    </p:anim>
                                    <p:anim calcmode="lin" valueType="num">
                                      <p:cBhvr>
                                        <p:cTn id="8" dur="1000" fill="hold"/>
                                        <p:tgtEl>
                                          <p:spTgt spid="262152"/>
                                        </p:tgtEl>
                                        <p:attrNameLst>
                                          <p:attrName>ppt_h</p:attrName>
                                        </p:attrNameLst>
                                      </p:cBhvr>
                                      <p:tavLst>
                                        <p:tav tm="0">
                                          <p:val>
                                            <p:strVal val="#ppt_h"/>
                                          </p:val>
                                        </p:tav>
                                        <p:tav tm="100000">
                                          <p:val>
                                            <p:strVal val="#ppt_h"/>
                                          </p:val>
                                        </p:tav>
                                      </p:tavLst>
                                    </p:anim>
                                    <p:animEffect transition="in" filter="fade">
                                      <p:cBhvr>
                                        <p:cTn id="9" dur="1000"/>
                                        <p:tgtEl>
                                          <p:spTgt spid="26215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62150"/>
                                        </p:tgtEl>
                                        <p:attrNameLst>
                                          <p:attrName>style.visibility</p:attrName>
                                        </p:attrNameLst>
                                      </p:cBhvr>
                                      <p:to>
                                        <p:strVal val="visible"/>
                                      </p:to>
                                    </p:set>
                                    <p:anim calcmode="lin" valueType="num">
                                      <p:cBhvr>
                                        <p:cTn id="12" dur="1000" fill="hold"/>
                                        <p:tgtEl>
                                          <p:spTgt spid="262150"/>
                                        </p:tgtEl>
                                        <p:attrNameLst>
                                          <p:attrName>ppt_w</p:attrName>
                                        </p:attrNameLst>
                                      </p:cBhvr>
                                      <p:tavLst>
                                        <p:tav tm="0">
                                          <p:val>
                                            <p:strVal val="#ppt_w*0.70"/>
                                          </p:val>
                                        </p:tav>
                                        <p:tav tm="100000">
                                          <p:val>
                                            <p:strVal val="#ppt_w"/>
                                          </p:val>
                                        </p:tav>
                                      </p:tavLst>
                                    </p:anim>
                                    <p:anim calcmode="lin" valueType="num">
                                      <p:cBhvr>
                                        <p:cTn id="13" dur="1000" fill="hold"/>
                                        <p:tgtEl>
                                          <p:spTgt spid="262150"/>
                                        </p:tgtEl>
                                        <p:attrNameLst>
                                          <p:attrName>ppt_h</p:attrName>
                                        </p:attrNameLst>
                                      </p:cBhvr>
                                      <p:tavLst>
                                        <p:tav tm="0">
                                          <p:val>
                                            <p:strVal val="#ppt_h"/>
                                          </p:val>
                                        </p:tav>
                                        <p:tav tm="100000">
                                          <p:val>
                                            <p:strVal val="#ppt_h"/>
                                          </p:val>
                                        </p:tav>
                                      </p:tavLst>
                                    </p:anim>
                                    <p:animEffect transition="in" filter="fade">
                                      <p:cBhvr>
                                        <p:cTn id="14" dur="1000"/>
                                        <p:tgtEl>
                                          <p:spTgt spid="262150"/>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62148"/>
                                        </p:tgtEl>
                                        <p:attrNameLst>
                                          <p:attrName>style.visibility</p:attrName>
                                        </p:attrNameLst>
                                      </p:cBhvr>
                                      <p:to>
                                        <p:strVal val="visible"/>
                                      </p:to>
                                    </p:set>
                                    <p:anim calcmode="lin" valueType="num">
                                      <p:cBhvr>
                                        <p:cTn id="17" dur="1000" fill="hold"/>
                                        <p:tgtEl>
                                          <p:spTgt spid="262148"/>
                                        </p:tgtEl>
                                        <p:attrNameLst>
                                          <p:attrName>ppt_w</p:attrName>
                                        </p:attrNameLst>
                                      </p:cBhvr>
                                      <p:tavLst>
                                        <p:tav tm="0">
                                          <p:val>
                                            <p:strVal val="#ppt_w*0.70"/>
                                          </p:val>
                                        </p:tav>
                                        <p:tav tm="100000">
                                          <p:val>
                                            <p:strVal val="#ppt_w"/>
                                          </p:val>
                                        </p:tav>
                                      </p:tavLst>
                                    </p:anim>
                                    <p:anim calcmode="lin" valueType="num">
                                      <p:cBhvr>
                                        <p:cTn id="18" dur="1000" fill="hold"/>
                                        <p:tgtEl>
                                          <p:spTgt spid="262148"/>
                                        </p:tgtEl>
                                        <p:attrNameLst>
                                          <p:attrName>ppt_h</p:attrName>
                                        </p:attrNameLst>
                                      </p:cBhvr>
                                      <p:tavLst>
                                        <p:tav tm="0">
                                          <p:val>
                                            <p:strVal val="#ppt_h"/>
                                          </p:val>
                                        </p:tav>
                                        <p:tav tm="100000">
                                          <p:val>
                                            <p:strVal val="#ppt_h"/>
                                          </p:val>
                                        </p:tav>
                                      </p:tavLst>
                                    </p:anim>
                                    <p:animEffect transition="in" filter="fade">
                                      <p:cBhvr>
                                        <p:cTn id="19" dur="1000"/>
                                        <p:tgtEl>
                                          <p:spTgt spid="262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nimBg="1"/>
      <p:bldP spid="262150" grpId="0" animBg="1"/>
      <p:bldP spid="262152"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CC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CC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3039</TotalTime>
  <Words>3083</Words>
  <Application>Microsoft Office PowerPoint</Application>
  <PresentationFormat>On-screen Show (4:3)</PresentationFormat>
  <Paragraphs>411</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Symbol</vt:lpstr>
      <vt:lpstr>Times New Roman</vt:lpstr>
      <vt:lpstr>Default Design</vt:lpstr>
      <vt:lpstr>The Nuclear Fuel Cycle</vt:lpstr>
      <vt:lpstr>What is a Fuel Cycle?</vt:lpstr>
      <vt:lpstr>Why Study Fuel Cycles?</vt:lpstr>
      <vt:lpstr>Alternative Fuel Cycles</vt:lpstr>
      <vt:lpstr>Fuel Cycle Waste Products</vt:lpstr>
      <vt:lpstr>Similarities and Differences</vt:lpstr>
      <vt:lpstr>Nuclear Fuel “Emissions:” by Mass</vt:lpstr>
      <vt:lpstr>“Emissions:” by Nastiness</vt:lpstr>
      <vt:lpstr>“Emissions:” by Long-Term Nastiness</vt:lpstr>
      <vt:lpstr>Graphic of Nuclear Fuel Cycle</vt:lpstr>
      <vt:lpstr>A Brief History of the Nuclear Fuel Cycle</vt:lpstr>
      <vt:lpstr>A Brief History of the Nuclear Fuel Cycle</vt:lpstr>
      <vt:lpstr>A Brief History of the Nuclear Fuel Cycle</vt:lpstr>
      <vt:lpstr>Current (2005) Redbook Uranium Supply</vt:lpstr>
      <vt:lpstr>Crustal Abundance of Selected Elements</vt:lpstr>
      <vt:lpstr>Where is the Stuff?</vt:lpstr>
      <vt:lpstr>The Role of Expectations</vt:lpstr>
      <vt:lpstr>Other Factors Affecting the Market:  Technological Change</vt:lpstr>
      <vt:lpstr>Enrichment: Technologies</vt:lpstr>
      <vt:lpstr>Schematic of One Stage: Diffusion</vt:lpstr>
      <vt:lpstr>Centrifuge Enrichment –  Physical Principles</vt:lpstr>
      <vt:lpstr>Thousands of Centrifuge Units, Connected in Series and Parallel, Form a Cascade</vt:lpstr>
      <vt:lpstr>The Process of Fuel Fabrication</vt:lpstr>
      <vt:lpstr>Fuel Fabrication</vt:lpstr>
      <vt:lpstr>Remote Handling</vt:lpstr>
      <vt:lpstr>Fuel Assemblies</vt:lpstr>
      <vt:lpstr>Reactor Types</vt:lpstr>
      <vt:lpstr>AP-600/AP-1000</vt:lpstr>
      <vt:lpstr>High Tempature Gas Cooled Reactors (HTGR)</vt:lpstr>
      <vt:lpstr>LFR: Lead-Cooled Fast Reactor</vt:lpstr>
      <vt:lpstr>Sodium-Cooled Fast Reactor (SFR)</vt:lpstr>
      <vt:lpstr>Molten Salt Reactor (MSR)</vt:lpstr>
      <vt:lpstr>Spent Fuel Onsite Storage</vt:lpstr>
      <vt:lpstr>Storage</vt:lpstr>
      <vt:lpstr>Reprocessing</vt:lpstr>
      <vt:lpstr>Reprocessing – What is Separated?</vt:lpstr>
      <vt:lpstr>PowerPoint Presentation</vt:lpstr>
      <vt:lpstr>Sensitivity to Fuel Price</vt:lpstr>
    </vt:vector>
  </TitlesOfParts>
  <Company>The University of Texas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Your User Name</dc:creator>
  <cp:lastModifiedBy>Landsberger, Sheldon</cp:lastModifiedBy>
  <cp:revision>100</cp:revision>
  <dcterms:created xsi:type="dcterms:W3CDTF">2006-05-02T18:06:57Z</dcterms:created>
  <dcterms:modified xsi:type="dcterms:W3CDTF">2024-11-11T18:51:16Z</dcterms:modified>
</cp:coreProperties>
</file>